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3" r:id="rId3"/>
    <p:sldId id="447" r:id="rId4"/>
    <p:sldId id="424" r:id="rId5"/>
    <p:sldId id="425" r:id="rId6"/>
    <p:sldId id="426" r:id="rId7"/>
    <p:sldId id="428" r:id="rId8"/>
    <p:sldId id="429" r:id="rId9"/>
    <p:sldId id="430" r:id="rId10"/>
    <p:sldId id="427" r:id="rId11"/>
    <p:sldId id="450" r:id="rId12"/>
    <p:sldId id="451" r:id="rId13"/>
    <p:sldId id="431" r:id="rId14"/>
    <p:sldId id="452" r:id="rId15"/>
    <p:sldId id="435" r:id="rId16"/>
    <p:sldId id="269" r:id="rId17"/>
    <p:sldId id="271" r:id="rId18"/>
    <p:sldId id="272" r:id="rId19"/>
    <p:sldId id="273" r:id="rId20"/>
    <p:sldId id="448" r:id="rId21"/>
    <p:sldId id="436" r:id="rId22"/>
    <p:sldId id="437" r:id="rId23"/>
    <p:sldId id="439" r:id="rId24"/>
    <p:sldId id="441" r:id="rId25"/>
    <p:sldId id="440" r:id="rId26"/>
    <p:sldId id="444" r:id="rId27"/>
    <p:sldId id="442" r:id="rId28"/>
    <p:sldId id="445" r:id="rId29"/>
    <p:sldId id="446" r:id="rId30"/>
    <p:sldId id="443" r:id="rId31"/>
    <p:sldId id="449" r:id="rId32"/>
    <p:sldId id="411" r:id="rId33"/>
    <p:sldId id="258" r:id="rId34"/>
  </p:sldIdLst>
  <p:sldSz cx="12192000" cy="6858000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7CF"/>
    <a:srgbClr val="0070C0"/>
    <a:srgbClr val="002060"/>
    <a:srgbClr val="3A4A6A"/>
    <a:srgbClr val="77B903"/>
    <a:srgbClr val="000099"/>
    <a:srgbClr val="E6E6E6"/>
    <a:srgbClr val="0000CC"/>
    <a:srgbClr val="848484"/>
    <a:srgbClr val="708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3108" autoAdjust="0"/>
  </p:normalViewPr>
  <p:slideViewPr>
    <p:cSldViewPr snapToGrid="0">
      <p:cViewPr varScale="1">
        <p:scale>
          <a:sx n="62" d="100"/>
          <a:sy n="62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8531B-E1C7-4ECE-9F0E-F60B67ABC9F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24E38-240E-4015-9D04-85E48541CF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5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E3089-A4EF-47F2-BF8B-6EE1DE026841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913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53FEA-3232-4031-97DF-9812BE18B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19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主題名稱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中文字型：微軟正黑體 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英文字型：</a:t>
            </a:r>
            <a:r>
              <a:rPr lang="en-US" altLang="zh-TW" dirty="0"/>
              <a:t>Calibri 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大標字體：</a:t>
            </a:r>
            <a:r>
              <a:rPr lang="en-US" altLang="zh-TW" dirty="0"/>
              <a:t>48 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下標字體：</a:t>
            </a:r>
            <a:r>
              <a:rPr lang="en-US" altLang="zh-TW" dirty="0"/>
              <a:t>30 </a:t>
            </a:r>
          </a:p>
          <a:p>
            <a:endParaRPr lang="en-US" altLang="zh-TW" dirty="0"/>
          </a:p>
          <a:p>
            <a:r>
              <a:rPr lang="zh-TW" altLang="en-US" dirty="0"/>
              <a:t>講者姓名 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講者提供英文姓名＋姓氏 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格式： </a:t>
            </a:r>
            <a:r>
              <a:rPr lang="en-US" altLang="zh-TW" dirty="0"/>
              <a:t>title</a:t>
            </a:r>
            <a:r>
              <a:rPr lang="zh-TW" altLang="en-US" dirty="0"/>
              <a:t> </a:t>
            </a:r>
            <a:r>
              <a:rPr lang="en-US" altLang="zh-TW" dirty="0"/>
              <a:t>|</a:t>
            </a:r>
            <a:r>
              <a:rPr lang="zh-TW" altLang="en-US" dirty="0"/>
              <a:t> </a:t>
            </a:r>
            <a:r>
              <a:rPr lang="en-US" altLang="zh-TW" dirty="0"/>
              <a:t>Advantech</a:t>
            </a:r>
            <a:r>
              <a:rPr lang="zh-TW" altLang="en-US" dirty="0"/>
              <a:t> </a:t>
            </a:r>
            <a:r>
              <a:rPr lang="en-US" altLang="zh-TW" dirty="0"/>
              <a:t>|</a:t>
            </a:r>
            <a:r>
              <a:rPr lang="zh-TW" altLang="en-US" dirty="0"/>
              <a:t> </a:t>
            </a:r>
            <a:r>
              <a:rPr lang="en-US" altLang="zh-TW" dirty="0"/>
              <a:t>version (</a:t>
            </a:r>
            <a:r>
              <a:rPr lang="zh-TW" altLang="en-US" dirty="0"/>
              <a:t>從</a:t>
            </a:r>
            <a:r>
              <a:rPr lang="en-US" altLang="zh-TW" dirty="0"/>
              <a:t>v1.0</a:t>
            </a:r>
            <a:r>
              <a:rPr lang="zh-TW" altLang="en-US" dirty="0"/>
              <a:t>開始</a:t>
            </a:r>
            <a:r>
              <a:rPr lang="en-US" altLang="zh-TW" dirty="0"/>
              <a:t>) 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字型為</a:t>
            </a:r>
            <a:r>
              <a:rPr lang="en-US" altLang="zh-TW" dirty="0"/>
              <a:t>Calibri </a:t>
            </a:r>
            <a:r>
              <a:rPr lang="zh-TW" altLang="en-US" dirty="0"/>
              <a:t> 字體為</a:t>
            </a:r>
            <a:r>
              <a:rPr lang="en-US" altLang="zh-TW" dirty="0"/>
              <a:t>20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53FEA-3232-4031-97DF-9812BE18B08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55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7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53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 dirty="0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9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8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 dirty="0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130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80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簡報大綱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列出單元及各小節名稱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請以</a:t>
            </a:r>
            <a:r>
              <a:rPr lang="en-US" altLang="zh-TW" dirty="0"/>
              <a:t>01.02.03</a:t>
            </a:r>
            <a:r>
              <a:rPr lang="zh-TW" altLang="en-US" dirty="0"/>
              <a:t>作為標題編號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大標大小</a:t>
            </a:r>
            <a:r>
              <a:rPr lang="en-US" altLang="zh-TW" dirty="0"/>
              <a:t>30</a:t>
            </a:r>
            <a:r>
              <a:rPr lang="zh-TW" altLang="en-US" dirty="0"/>
              <a:t>，粗體， 顏色：黑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自標題大小</a:t>
            </a:r>
            <a:r>
              <a:rPr lang="en-US" altLang="zh-TW" dirty="0"/>
              <a:t>18</a:t>
            </a:r>
            <a:r>
              <a:rPr lang="zh-TW" altLang="en-US" dirty="0"/>
              <a:t>，顏色： 黑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5.</a:t>
            </a:r>
            <a:r>
              <a:rPr lang="zh-TW" altLang="en-US" dirty="0"/>
              <a:t>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老師可依需求增減介紹項目，若一頁不夠可新增下一頁。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3FEA-3232-4031-97DF-9812BE18B08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771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9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 dirty="0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51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05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zh-TW" altLang="en-US" sz="1200" dirty="0">
                <a:solidFill>
                  <a:schemeClr val="bg1"/>
                </a:solidFill>
              </a:rPr>
              <a:t>本單元</a:t>
            </a:r>
            <a:r>
              <a:rPr lang="zh-TW" altLang="en-US" sz="1200">
                <a:solidFill>
                  <a:schemeClr val="bg1"/>
                </a:solidFill>
              </a:rPr>
              <a:t>學習目標</a:t>
            </a:r>
            <a:endParaRPr lang="en-US" altLang="zh-TW" sz="1200" dirty="0">
              <a:solidFill>
                <a:schemeClr val="bg1"/>
              </a:solidFill>
            </a:endParaRPr>
          </a:p>
          <a:p>
            <a:r>
              <a:rPr lang="en-US" altLang="zh-TW" dirty="0"/>
              <a:t>1.</a:t>
            </a:r>
            <a:r>
              <a:rPr lang="zh-TW" altLang="en-US" dirty="0"/>
              <a:t>請以</a:t>
            </a:r>
            <a:r>
              <a:rPr lang="en-US" altLang="zh-TW" dirty="0"/>
              <a:t>1 2 3</a:t>
            </a:r>
            <a:r>
              <a:rPr lang="zh-TW" altLang="en-US" dirty="0"/>
              <a:t>作為標題編號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dirty="0"/>
              <a:t>中文微軟正黑體，英文為</a:t>
            </a:r>
            <a:r>
              <a:rPr lang="en-US" altLang="zh-TW" dirty="0"/>
              <a:t>Calibri 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內容字級大小：</a:t>
            </a:r>
            <a:r>
              <a:rPr lang="en-US" altLang="zh-TW" dirty="0"/>
              <a:t>20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3FEA-3232-4031-97DF-9812BE18B08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58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581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041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40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82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096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55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 dirty="0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67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資料、圖片來源需文章中註明出處於章節最後編輯參考來源資料。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3FEA-3232-4031-97DF-9812BE18B08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03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資料、圖片來源需文章中註明出處於章節最後編輯參考來源資料。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3FEA-3232-4031-97DF-9812BE18B084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463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53FEA-3232-4031-97DF-9812BE18B084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27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53FEA-3232-4031-97DF-9812BE18B08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07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42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45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6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4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526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中文微軟正黑體，英文為</a:t>
            </a:r>
            <a:r>
              <a:rPr lang="en-US" altLang="zh-TW" dirty="0"/>
              <a:t>Calibri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32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置中</a:t>
            </a:r>
            <a:endParaRPr lang="en-US" altLang="zh-TW" sz="1200" b="0" dirty="0">
              <a:solidFill>
                <a:schemeClr val="dk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Poppins Medium"/>
              <a:sym typeface="Poppins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3.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小標題字級：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4.</a:t>
            </a:r>
            <a:r>
              <a:rPr lang="zh-TW" altLang="en-US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內文字級：</a:t>
            </a:r>
            <a:r>
              <a:rPr lang="en-US" altLang="zh-TW" sz="1200" b="0" dirty="0">
                <a:solidFill>
                  <a:schemeClr val="dk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oppins Medium"/>
                <a:sym typeface="Poppins Medium"/>
              </a:rPr>
              <a:t>16</a:t>
            </a:r>
          </a:p>
          <a:p>
            <a:r>
              <a:rPr lang="en-US" altLang="zh-TW" dirty="0"/>
              <a:t>5. </a:t>
            </a:r>
            <a:r>
              <a:rPr lang="zh-TW" altLang="en-US" dirty="0"/>
              <a:t>重點可以使用粗體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可依需求插入圖片及調整圖片大小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7.</a:t>
            </a:r>
            <a:r>
              <a:rPr lang="zh-TW" altLang="en-US">
                <a:solidFill>
                  <a:srgbClr val="FF0000"/>
                </a:solidFill>
              </a:rPr>
              <a:t>每頁皆依上下左右規範留白，規範邊限於編輯完成後即可刪除。</a:t>
            </a:r>
          </a:p>
          <a:p>
            <a:endParaRPr lang="zh-TW" altLang="en-US" dirty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algn="r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3CB06-65C3-4F58-9220-A530E0B00C36}" type="slidenum">
              <a:rPr kumimoji="1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新細明體" pitchFamily="18" charset="-120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zh-TW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18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42886" y="2001528"/>
            <a:ext cx="8640000" cy="180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lang="zh-TW" altLang="en-US" sz="3700" dirty="0">
                <a:latin typeface="+mn-lt"/>
              </a:defRPr>
            </a:lvl1pPr>
          </a:lstStyle>
          <a:p>
            <a:pPr marL="0" lvl="0" indent="0" algn="l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8"/>
          <p:cNvSpPr>
            <a:spLocks noGrp="1"/>
          </p:cNvSpPr>
          <p:nvPr>
            <p:ph sz="quarter" idx="10"/>
          </p:nvPr>
        </p:nvSpPr>
        <p:spPr>
          <a:xfrm>
            <a:off x="942886" y="5580404"/>
            <a:ext cx="5372100" cy="717845"/>
          </a:xfrm>
        </p:spPr>
        <p:txBody>
          <a:bodyPr anchor="ctr"/>
          <a:lstStyle>
            <a:lvl1pPr marL="0" indent="0">
              <a:buNone/>
              <a:defRPr lang="zh-TW" altLang="en-US" sz="2130" b="1" kern="1200" baseline="0" dirty="0" smtClean="0">
                <a:solidFill>
                  <a:srgbClr val="0070C0"/>
                </a:solidFill>
                <a:latin typeface="+mn-lt"/>
                <a:ea typeface="微軟正黑體" pitchFamily="34" charset="-120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9055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副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914400" y="2036763"/>
            <a:ext cx="7704000" cy="2387600"/>
          </a:xfr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3700" b="1" i="0" kern="0" baseline="0" dirty="0">
                <a:solidFill>
                  <a:srgbClr val="004381"/>
                </a:solidFill>
                <a:effectLst/>
                <a:latin typeface="+mn-lt"/>
                <a:ea typeface="微軟正黑體" pitchFamily="34" charset="-120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715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6213" y="3161943"/>
            <a:ext cx="7194598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4400" b="1" i="1" kern="0" baseline="0" dirty="0">
                <a:solidFill>
                  <a:srgbClr val="00438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Co-Creating the Future</a:t>
            </a:r>
            <a:br>
              <a:rPr kumimoji="1" lang="en-US" altLang="zh-TW" sz="4400" b="1" i="1" kern="0" baseline="0" dirty="0">
                <a:solidFill>
                  <a:srgbClr val="00438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kumimoji="1" lang="en-US" altLang="zh-TW" sz="4400" b="1" i="1" kern="0" baseline="0" dirty="0">
                <a:solidFill>
                  <a:srgbClr val="00438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                       of the </a:t>
            </a:r>
            <a:r>
              <a:rPr kumimoji="1" lang="en-US" altLang="zh-TW" sz="4400" b="1" i="1" kern="0" baseline="0" dirty="0" err="1">
                <a:solidFill>
                  <a:srgbClr val="00438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IoT</a:t>
            </a:r>
            <a:r>
              <a:rPr kumimoji="1" lang="en-US" altLang="zh-TW" sz="4400" b="1" i="1" kern="0" baseline="0" dirty="0">
                <a:solidFill>
                  <a:srgbClr val="00438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kumimoji="1" lang="zh-TW" altLang="en-US" sz="4400" b="1" i="1" kern="0" baseline="0" dirty="0">
                <a:solidFill>
                  <a:srgbClr val="00438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kumimoji="1" lang="en-US" altLang="zh-TW" sz="4400" b="1" i="1" kern="0" baseline="0" dirty="0">
                <a:solidFill>
                  <a:srgbClr val="00438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World</a:t>
            </a:r>
            <a:endParaRPr kumimoji="1" lang="zh-TW" altLang="en-US" sz="4400" b="1" i="1" kern="0" baseline="0" dirty="0">
              <a:solidFill>
                <a:srgbClr val="00438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9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Body Level One…"/>
          <p:cNvSpPr txBox="1">
            <a:spLocks noGrp="1"/>
          </p:cNvSpPr>
          <p:nvPr>
            <p:ph type="body" idx="1"/>
          </p:nvPr>
        </p:nvSpPr>
        <p:spPr>
          <a:xfrm>
            <a:off x="166311" y="1299038"/>
            <a:ext cx="11725484" cy="1969767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1" name="Title Text"/>
          <p:cNvSpPr txBox="1">
            <a:spLocks noGrp="1"/>
          </p:cNvSpPr>
          <p:nvPr>
            <p:ph type="title"/>
          </p:nvPr>
        </p:nvSpPr>
        <p:spPr>
          <a:xfrm>
            <a:off x="161991" y="234866"/>
            <a:ext cx="11725484" cy="451403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0412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6658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912" y="271119"/>
            <a:ext cx="10972800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TW" altLang="en-US" sz="3700" dirty="0"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8912" y="1082140"/>
            <a:ext cx="10972800" cy="522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z="2400" b="1" dirty="0" smtClean="0">
                <a:latin typeface="+mn-lt"/>
              </a:defRPr>
            </a:lvl1pPr>
            <a:lvl2pPr marL="444500" indent="-198438">
              <a:defRPr lang="zh-TW" altLang="en-US" sz="2200" dirty="0" smtClean="0">
                <a:latin typeface="+mn-lt"/>
              </a:defRPr>
            </a:lvl2pPr>
            <a:lvl3pPr>
              <a:defRPr lang="zh-TW" altLang="en-US" sz="2000" dirty="0" smtClean="0">
                <a:latin typeface="+mn-lt"/>
              </a:defRPr>
            </a:lvl3pPr>
            <a:lvl4pPr>
              <a:defRPr lang="zh-TW" altLang="en-US" sz="1800" dirty="0" smtClean="0">
                <a:latin typeface="+mn-lt"/>
              </a:defRPr>
            </a:lvl4pPr>
            <a:lvl5pPr>
              <a:defRPr lang="zh-TW" altLang="en-US" sz="1600" dirty="0">
                <a:latin typeface="+mn-lt"/>
              </a:defRPr>
            </a:lvl5pPr>
          </a:lstStyle>
          <a:p>
            <a:pPr marL="265113" lvl="0" indent="-265113"/>
            <a:r>
              <a:rPr lang="zh-TW" altLang="en-US"/>
              <a:t>編輯母片文字樣式</a:t>
            </a:r>
          </a:p>
          <a:p>
            <a:pPr marL="265113" lvl="1" indent="-265113"/>
            <a:r>
              <a:rPr lang="zh-TW" altLang="en-US"/>
              <a:t>第二層</a:t>
            </a:r>
          </a:p>
          <a:p>
            <a:pPr marL="265113" lvl="2" indent="-265113"/>
            <a:r>
              <a:rPr lang="zh-TW" altLang="en-US"/>
              <a:t>第三層</a:t>
            </a:r>
          </a:p>
          <a:p>
            <a:pPr marL="265113" lvl="3" indent="-265113"/>
            <a:r>
              <a:rPr lang="zh-TW" altLang="en-US"/>
              <a:t>第四層</a:t>
            </a:r>
          </a:p>
          <a:p>
            <a:pPr marL="265113" lvl="4" indent="-265113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7458" y="6356350"/>
            <a:ext cx="2743200" cy="365125"/>
          </a:xfrm>
        </p:spPr>
        <p:txBody>
          <a:bodyPr/>
          <a:lstStyle/>
          <a:p>
            <a:fld id="{F4676A67-98B4-47DD-ADBD-1F10EDEAE866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568579" y="6356350"/>
            <a:ext cx="41148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832929" y="6356350"/>
            <a:ext cx="2743200" cy="365125"/>
          </a:xfrm>
        </p:spPr>
        <p:txBody>
          <a:bodyPr/>
          <a:lstStyle/>
          <a:p>
            <a:fld id="{CCF68912-E366-4690-A4D4-BFF52DBED2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15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085314"/>
            <a:ext cx="10972800" cy="5220000"/>
          </a:xfrm>
        </p:spPr>
        <p:txBody>
          <a:bodyPr/>
          <a:lstStyle>
            <a:lvl1pPr marL="265113" indent="-265113">
              <a:defRPr sz="2400" b="1"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69664"/>
            <a:ext cx="10972800" cy="7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>
              <a:defRPr lang="zh-TW" altLang="en-US" sz="3700" dirty="0">
                <a:latin typeface="Calibri" panose="020F0502020204030204" pitchFamily="34" charset="0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88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5108"/>
            <a:ext cx="10972800" cy="7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>
              <a:defRPr lang="zh-TW" altLang="en-US" sz="3700" dirty="0"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8044"/>
            <a:ext cx="5384800" cy="5220000"/>
          </a:xfrm>
        </p:spPr>
        <p:txBody>
          <a:bodyPr/>
          <a:lstStyle>
            <a:lvl1pPr marL="2651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2400" b="1" kern="1200" baseline="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444500" indent="-198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2200" b="0" kern="1200" baseline="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80327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2000" b="0" kern="1200" baseline="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0763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1800" b="0" kern="1200" baseline="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1255713" indent="-215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1600" b="0" kern="1200" baseline="0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8044"/>
            <a:ext cx="5384800" cy="5220000"/>
          </a:xfrm>
        </p:spPr>
        <p:txBody>
          <a:bodyPr/>
          <a:lstStyle>
            <a:lvl1pPr marL="455073" indent="-4550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2400" b="1" kern="1200" baseline="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58896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2200" b="0" kern="1200" baseline="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2pPr>
            <a:lvl3pPr marL="93821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2000" b="0" kern="1200" baseline="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3pPr>
            <a:lvl4pPr marL="11461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1800" b="0" kern="1200" baseline="0" dirty="0" smtClean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4pPr>
            <a:lvl5pPr marL="138271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lang="zh-TW" altLang="en-US" sz="1600" b="0" kern="1200" baseline="0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265113" lvl="0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編輯母片文字樣式</a:t>
            </a:r>
          </a:p>
          <a:p>
            <a:pPr marL="265113" lvl="1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第二層</a:t>
            </a:r>
          </a:p>
          <a:p>
            <a:pPr marL="265113" lvl="2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第三層</a:t>
            </a:r>
          </a:p>
          <a:p>
            <a:pPr marL="265113" lvl="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第四層</a:t>
            </a:r>
          </a:p>
          <a:p>
            <a:pPr marL="265113" lvl="4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346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5112"/>
            <a:ext cx="10972800" cy="7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>
              <a:defRPr lang="zh-TW" altLang="en-US" sz="3700"/>
            </a:lvl1pPr>
          </a:lstStyle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1900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50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rse Outline_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動輸入 8">
            <a:extLst>
              <a:ext uri="{FF2B5EF4-FFF2-40B4-BE49-F238E27FC236}">
                <a16:creationId xmlns:a16="http://schemas.microsoft.com/office/drawing/2014/main" id="{CAC82AC7-9250-4B44-A598-B05FA8BD6003}"/>
              </a:ext>
            </a:extLst>
          </p:cNvPr>
          <p:cNvSpPr/>
          <p:nvPr/>
        </p:nvSpPr>
        <p:spPr>
          <a:xfrm rot="5400000" flipH="1">
            <a:off x="101599" y="1193802"/>
            <a:ext cx="4267203" cy="4470400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kumimoji="1"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4ED126EB-F0A0-B94B-AEC5-3BCEDAAF864C}"/>
              </a:ext>
            </a:extLst>
          </p:cNvPr>
          <p:cNvSpPr txBox="1"/>
          <p:nvPr/>
        </p:nvSpPr>
        <p:spPr>
          <a:xfrm>
            <a:off x="396030" y="2499519"/>
            <a:ext cx="28472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4800" b="1" spc="600" dirty="0">
                <a:solidFill>
                  <a:prstClr val="white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+mn-lt"/>
              </a:rPr>
              <a:t>Course</a:t>
            </a:r>
          </a:p>
          <a:p>
            <a:pPr algn="ctr" defTabSz="1219170"/>
            <a:r>
              <a:rPr lang="en-US" altLang="zh-CN" sz="4800" b="1" spc="600" dirty="0">
                <a:solidFill>
                  <a:prstClr val="white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+mn-lt"/>
              </a:rPr>
              <a:t>Outline</a:t>
            </a: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CB4A97E-553C-7542-A120-5EDD5DF6C3BA}"/>
              </a:ext>
            </a:extLst>
          </p:cNvPr>
          <p:cNvSpPr/>
          <p:nvPr/>
        </p:nvSpPr>
        <p:spPr>
          <a:xfrm flipH="1">
            <a:off x="2540000" y="1394305"/>
            <a:ext cx="1930400" cy="4267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kumimoji="1" lang="zh-TW" altLang="en-US" sz="240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5EA3B27D-CCE5-C94F-A133-19DA1CB769D5}"/>
              </a:ext>
            </a:extLst>
          </p:cNvPr>
          <p:cNvSpPr/>
          <p:nvPr/>
        </p:nvSpPr>
        <p:spPr>
          <a:xfrm rot="1468006">
            <a:off x="3499512" y="-484705"/>
            <a:ext cx="425585" cy="7797617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kumimoji="1" lang="zh-TW" altLang="en-US" sz="240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447429" y="941381"/>
            <a:ext cx="5196108" cy="1247688"/>
          </a:xfrm>
        </p:spPr>
        <p:txBody>
          <a:bodyPr/>
          <a:lstStyle>
            <a:lvl1pPr marL="0" indent="0">
              <a:buNone/>
              <a:defRPr sz="3000" b="1">
                <a:latin typeface="+mn-lt"/>
                <a:ea typeface="微軟正黑體" panose="020B0604030504040204" pitchFamily="34" charset="-120"/>
              </a:defRPr>
            </a:lvl1pPr>
            <a:lvl2pPr marL="358775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5736704" y="2933343"/>
            <a:ext cx="5196108" cy="1247688"/>
          </a:xfrm>
        </p:spPr>
        <p:txBody>
          <a:bodyPr/>
          <a:lstStyle>
            <a:lvl1pPr marL="0" indent="0">
              <a:buNone/>
              <a:defRPr sz="3000" b="1">
                <a:latin typeface="+mn-lt"/>
                <a:ea typeface="微軟正黑體" panose="020B0604030504040204" pitchFamily="34" charset="-120"/>
              </a:defRPr>
            </a:lvl1pPr>
            <a:lvl2pPr marL="358775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11" hasCustomPrompt="1"/>
          </p:nvPr>
        </p:nvSpPr>
        <p:spPr>
          <a:xfrm>
            <a:off x="5020282" y="4925305"/>
            <a:ext cx="5196108" cy="1247688"/>
          </a:xfrm>
        </p:spPr>
        <p:txBody>
          <a:bodyPr/>
          <a:lstStyle>
            <a:lvl1pPr marL="0" indent="0">
              <a:buNone/>
              <a:defRPr sz="3000" b="1">
                <a:latin typeface="+mn-lt"/>
                <a:ea typeface="微軟正黑體" panose="020B0604030504040204" pitchFamily="34" charset="-120"/>
              </a:defRPr>
            </a:lvl1pPr>
            <a:lvl2pPr marL="358775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2" hasCustomPrompt="1"/>
          </p:nvPr>
        </p:nvSpPr>
        <p:spPr>
          <a:xfrm>
            <a:off x="3737942" y="4745839"/>
            <a:ext cx="1175890" cy="1247688"/>
          </a:xfrm>
        </p:spPr>
        <p:txBody>
          <a:bodyPr/>
          <a:lstStyle>
            <a:lvl1pPr marL="0" indent="0" algn="r">
              <a:buNone/>
              <a:defRPr sz="4800" b="1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3" hasCustomPrompt="1"/>
          </p:nvPr>
        </p:nvSpPr>
        <p:spPr>
          <a:xfrm>
            <a:off x="4470400" y="2739086"/>
            <a:ext cx="1175890" cy="1247688"/>
          </a:xfrm>
        </p:spPr>
        <p:txBody>
          <a:bodyPr/>
          <a:lstStyle>
            <a:lvl1pPr marL="0" indent="0" algn="r">
              <a:buNone/>
              <a:defRPr sz="4800" b="1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2" name="內容版面配置區 2"/>
          <p:cNvSpPr>
            <a:spLocks noGrp="1"/>
          </p:cNvSpPr>
          <p:nvPr>
            <p:ph idx="14" hasCustomPrompt="1"/>
          </p:nvPr>
        </p:nvSpPr>
        <p:spPr>
          <a:xfrm>
            <a:off x="5183736" y="761915"/>
            <a:ext cx="1175890" cy="1247688"/>
          </a:xfrm>
        </p:spPr>
        <p:txBody>
          <a:bodyPr/>
          <a:lstStyle>
            <a:lvl1pPr marL="0" indent="0" algn="r">
              <a:buNone/>
              <a:defRPr sz="4800" b="1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809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rse Outline_T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動輸入 8">
            <a:extLst>
              <a:ext uri="{FF2B5EF4-FFF2-40B4-BE49-F238E27FC236}">
                <a16:creationId xmlns:a16="http://schemas.microsoft.com/office/drawing/2014/main" id="{CAC82AC7-9250-4B44-A598-B05FA8BD6003}"/>
              </a:ext>
            </a:extLst>
          </p:cNvPr>
          <p:cNvSpPr/>
          <p:nvPr/>
        </p:nvSpPr>
        <p:spPr>
          <a:xfrm rot="5400000" flipH="1">
            <a:off x="101599" y="1193802"/>
            <a:ext cx="4267203" cy="4470400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kumimoji="1"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4ED126EB-F0A0-B94B-AEC5-3BCEDAAF864C}"/>
              </a:ext>
            </a:extLst>
          </p:cNvPr>
          <p:cNvSpPr txBox="1"/>
          <p:nvPr/>
        </p:nvSpPr>
        <p:spPr>
          <a:xfrm>
            <a:off x="342328" y="2499519"/>
            <a:ext cx="295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zh-TW" altLang="en-US" sz="4800" b="1" spc="600" dirty="0">
                <a:solidFill>
                  <a:prstClr val="white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+mn-lt"/>
              </a:rPr>
              <a:t>課程大綱</a:t>
            </a:r>
            <a:endParaRPr lang="en-US" altLang="zh-CN" sz="4800" b="1" spc="600" dirty="0">
              <a:solidFill>
                <a:prstClr val="white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CB4A97E-553C-7542-A120-5EDD5DF6C3BA}"/>
              </a:ext>
            </a:extLst>
          </p:cNvPr>
          <p:cNvSpPr/>
          <p:nvPr/>
        </p:nvSpPr>
        <p:spPr>
          <a:xfrm flipH="1">
            <a:off x="2540000" y="1394305"/>
            <a:ext cx="1930400" cy="4267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kumimoji="1" lang="zh-TW" altLang="en-US" sz="240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5EA3B27D-CCE5-C94F-A133-19DA1CB769D5}"/>
              </a:ext>
            </a:extLst>
          </p:cNvPr>
          <p:cNvSpPr/>
          <p:nvPr/>
        </p:nvSpPr>
        <p:spPr>
          <a:xfrm rot="1468006">
            <a:off x="3499512" y="-484705"/>
            <a:ext cx="425585" cy="7797617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kumimoji="1" lang="zh-TW" altLang="en-US" sz="240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447429" y="941381"/>
            <a:ext cx="5196108" cy="1247688"/>
          </a:xfrm>
        </p:spPr>
        <p:txBody>
          <a:bodyPr/>
          <a:lstStyle>
            <a:lvl1pPr marL="0" indent="0">
              <a:buNone/>
              <a:defRPr sz="3000" b="1">
                <a:latin typeface="+mn-lt"/>
                <a:ea typeface="微軟正黑體" panose="020B0604030504040204" pitchFamily="34" charset="-120"/>
              </a:defRPr>
            </a:lvl1pPr>
            <a:lvl2pPr marL="358775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5736704" y="2933343"/>
            <a:ext cx="5196108" cy="1247688"/>
          </a:xfrm>
        </p:spPr>
        <p:txBody>
          <a:bodyPr/>
          <a:lstStyle>
            <a:lvl1pPr marL="0" indent="0">
              <a:buNone/>
              <a:defRPr sz="3000" b="1">
                <a:latin typeface="+mn-lt"/>
                <a:ea typeface="微軟正黑體" panose="020B0604030504040204" pitchFamily="34" charset="-120"/>
              </a:defRPr>
            </a:lvl1pPr>
            <a:lvl2pPr marL="358775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15" name="內容版面配置區 2"/>
          <p:cNvSpPr>
            <a:spLocks noGrp="1"/>
          </p:cNvSpPr>
          <p:nvPr>
            <p:ph idx="11" hasCustomPrompt="1"/>
          </p:nvPr>
        </p:nvSpPr>
        <p:spPr>
          <a:xfrm>
            <a:off x="5020282" y="4925305"/>
            <a:ext cx="5196108" cy="1247688"/>
          </a:xfrm>
        </p:spPr>
        <p:txBody>
          <a:bodyPr/>
          <a:lstStyle>
            <a:lvl1pPr marL="0" indent="0">
              <a:buNone/>
              <a:defRPr sz="3000" b="1">
                <a:latin typeface="+mn-lt"/>
                <a:ea typeface="微軟正黑體" panose="020B0604030504040204" pitchFamily="34" charset="-120"/>
              </a:defRPr>
            </a:lvl1pPr>
            <a:lvl2pPr marL="358775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16" name="內容版面配置區 2"/>
          <p:cNvSpPr>
            <a:spLocks noGrp="1"/>
          </p:cNvSpPr>
          <p:nvPr>
            <p:ph idx="12" hasCustomPrompt="1"/>
          </p:nvPr>
        </p:nvSpPr>
        <p:spPr>
          <a:xfrm>
            <a:off x="3737942" y="4745839"/>
            <a:ext cx="1175890" cy="1247688"/>
          </a:xfrm>
        </p:spPr>
        <p:txBody>
          <a:bodyPr/>
          <a:lstStyle>
            <a:lvl1pPr marL="0" indent="0" algn="r">
              <a:buNone/>
              <a:defRPr sz="4800" b="1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3" hasCustomPrompt="1"/>
          </p:nvPr>
        </p:nvSpPr>
        <p:spPr>
          <a:xfrm>
            <a:off x="4470400" y="2739086"/>
            <a:ext cx="1175890" cy="1247688"/>
          </a:xfrm>
        </p:spPr>
        <p:txBody>
          <a:bodyPr/>
          <a:lstStyle>
            <a:lvl1pPr marL="0" indent="0" algn="r">
              <a:buNone/>
              <a:defRPr sz="4800" b="1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8" name="內容版面配置區 2"/>
          <p:cNvSpPr>
            <a:spLocks noGrp="1"/>
          </p:cNvSpPr>
          <p:nvPr>
            <p:ph idx="14" hasCustomPrompt="1"/>
          </p:nvPr>
        </p:nvSpPr>
        <p:spPr>
          <a:xfrm>
            <a:off x="5183736" y="761915"/>
            <a:ext cx="1175890" cy="1247688"/>
          </a:xfrm>
        </p:spPr>
        <p:txBody>
          <a:bodyPr/>
          <a:lstStyle>
            <a:lvl1pPr marL="0" indent="0" algn="r">
              <a:buNone/>
              <a:defRPr sz="4800" b="1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732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rse Outline_C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動輸入 8">
            <a:extLst>
              <a:ext uri="{FF2B5EF4-FFF2-40B4-BE49-F238E27FC236}">
                <a16:creationId xmlns:a16="http://schemas.microsoft.com/office/drawing/2014/main" id="{CAC82AC7-9250-4B44-A598-B05FA8BD6003}"/>
              </a:ext>
            </a:extLst>
          </p:cNvPr>
          <p:cNvSpPr/>
          <p:nvPr/>
        </p:nvSpPr>
        <p:spPr>
          <a:xfrm rot="5400000" flipH="1">
            <a:off x="101599" y="1193802"/>
            <a:ext cx="4267203" cy="4470400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kumimoji="1"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4ED126EB-F0A0-B94B-AEC5-3BCEDAAF864C}"/>
              </a:ext>
            </a:extLst>
          </p:cNvPr>
          <p:cNvSpPr txBox="1"/>
          <p:nvPr/>
        </p:nvSpPr>
        <p:spPr>
          <a:xfrm>
            <a:off x="342328" y="2499519"/>
            <a:ext cx="295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zh-TW" altLang="en-US" sz="4800" b="1" spc="600" dirty="0">
                <a:solidFill>
                  <a:prstClr val="white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+mn-lt"/>
              </a:rPr>
              <a:t>课程大纲</a:t>
            </a:r>
            <a:endParaRPr lang="en-US" altLang="zh-CN" sz="4800" b="1" spc="600" dirty="0">
              <a:solidFill>
                <a:prstClr val="white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CB4A97E-553C-7542-A120-5EDD5DF6C3BA}"/>
              </a:ext>
            </a:extLst>
          </p:cNvPr>
          <p:cNvSpPr/>
          <p:nvPr/>
        </p:nvSpPr>
        <p:spPr>
          <a:xfrm flipH="1">
            <a:off x="2540000" y="1394305"/>
            <a:ext cx="1930400" cy="42672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kumimoji="1" lang="zh-TW" altLang="en-US" sz="240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5EA3B27D-CCE5-C94F-A133-19DA1CB769D5}"/>
              </a:ext>
            </a:extLst>
          </p:cNvPr>
          <p:cNvSpPr/>
          <p:nvPr/>
        </p:nvSpPr>
        <p:spPr>
          <a:xfrm rot="1468006">
            <a:off x="3499512" y="-484705"/>
            <a:ext cx="425585" cy="7797617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kumimoji="1" lang="zh-TW" altLang="en-US" sz="240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447429" y="941381"/>
            <a:ext cx="5196108" cy="1247688"/>
          </a:xfrm>
        </p:spPr>
        <p:txBody>
          <a:bodyPr/>
          <a:lstStyle>
            <a:lvl1pPr marL="0" indent="0">
              <a:buNone/>
              <a:defRPr sz="3000" b="1">
                <a:latin typeface="+mn-lt"/>
                <a:ea typeface="微軟正黑體" panose="020B0604030504040204" pitchFamily="34" charset="-120"/>
              </a:defRPr>
            </a:lvl1pPr>
            <a:lvl2pPr marL="358775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5736704" y="2933343"/>
            <a:ext cx="5196108" cy="1247688"/>
          </a:xfrm>
        </p:spPr>
        <p:txBody>
          <a:bodyPr/>
          <a:lstStyle>
            <a:lvl1pPr marL="0" indent="0">
              <a:buNone/>
              <a:defRPr sz="3000" b="1">
                <a:latin typeface="+mn-lt"/>
                <a:ea typeface="微軟正黑體" panose="020B0604030504040204" pitchFamily="34" charset="-120"/>
              </a:defRPr>
            </a:lvl1pPr>
            <a:lvl2pPr marL="358775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15" name="內容版面配置區 2"/>
          <p:cNvSpPr>
            <a:spLocks noGrp="1"/>
          </p:cNvSpPr>
          <p:nvPr>
            <p:ph idx="11" hasCustomPrompt="1"/>
          </p:nvPr>
        </p:nvSpPr>
        <p:spPr>
          <a:xfrm>
            <a:off x="5020282" y="4925305"/>
            <a:ext cx="5196108" cy="1247688"/>
          </a:xfrm>
        </p:spPr>
        <p:txBody>
          <a:bodyPr/>
          <a:lstStyle>
            <a:lvl1pPr marL="0" indent="0">
              <a:buNone/>
              <a:defRPr sz="3000" b="1">
                <a:latin typeface="+mn-lt"/>
                <a:ea typeface="微軟正黑體" panose="020B0604030504040204" pitchFamily="34" charset="-120"/>
              </a:defRPr>
            </a:lvl1pPr>
            <a:lvl2pPr marL="358775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16" name="內容版面配置區 2"/>
          <p:cNvSpPr>
            <a:spLocks noGrp="1"/>
          </p:cNvSpPr>
          <p:nvPr>
            <p:ph idx="12" hasCustomPrompt="1"/>
          </p:nvPr>
        </p:nvSpPr>
        <p:spPr>
          <a:xfrm>
            <a:off x="3737942" y="4745839"/>
            <a:ext cx="1175890" cy="1247688"/>
          </a:xfrm>
        </p:spPr>
        <p:txBody>
          <a:bodyPr/>
          <a:lstStyle>
            <a:lvl1pPr marL="0" indent="0" algn="r">
              <a:buNone/>
              <a:defRPr sz="4800" b="1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3" hasCustomPrompt="1"/>
          </p:nvPr>
        </p:nvSpPr>
        <p:spPr>
          <a:xfrm>
            <a:off x="4470400" y="2739086"/>
            <a:ext cx="1175890" cy="1247688"/>
          </a:xfrm>
        </p:spPr>
        <p:txBody>
          <a:bodyPr/>
          <a:lstStyle>
            <a:lvl1pPr marL="0" indent="0" algn="r">
              <a:buNone/>
              <a:defRPr sz="4800" b="1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8" name="內容版面配置區 2"/>
          <p:cNvSpPr>
            <a:spLocks noGrp="1"/>
          </p:cNvSpPr>
          <p:nvPr>
            <p:ph idx="14" hasCustomPrompt="1"/>
          </p:nvPr>
        </p:nvSpPr>
        <p:spPr>
          <a:xfrm>
            <a:off x="5183736" y="761915"/>
            <a:ext cx="1175890" cy="1247688"/>
          </a:xfrm>
        </p:spPr>
        <p:txBody>
          <a:bodyPr/>
          <a:lstStyle>
            <a:lvl1pPr marL="0" indent="0" algn="r">
              <a:buNone/>
              <a:defRPr sz="4800" b="1">
                <a:solidFill>
                  <a:srgbClr val="0070C0"/>
                </a:solidFill>
                <a:latin typeface="+mn-lt"/>
                <a:ea typeface="微軟正黑體" panose="020B0604030504040204" pitchFamily="34" charset="-120"/>
              </a:defRPr>
            </a:lvl1pPr>
            <a:lvl2pPr marL="538163" indent="-292100">
              <a:defRPr sz="2200">
                <a:latin typeface="+mn-lt"/>
                <a:ea typeface="微軟正黑體" panose="020B0604030504040204" pitchFamily="34" charset="-120"/>
              </a:defRPr>
            </a:lvl2pPr>
            <a:lvl3pPr marL="803275" indent="-301625">
              <a:defRPr sz="2000">
                <a:latin typeface="+mn-lt"/>
                <a:ea typeface="微軟正黑體" panose="020B0604030504040204" pitchFamily="34" charset="-120"/>
              </a:defRPr>
            </a:lvl3pPr>
            <a:lvl4pPr marL="1076325" indent="-301625">
              <a:defRPr sz="1800">
                <a:latin typeface="+mn-lt"/>
                <a:ea typeface="微軟正黑體" panose="020B0604030504040204" pitchFamily="34" charset="-120"/>
              </a:defRPr>
            </a:lvl4pPr>
            <a:lvl5pPr marL="1341438" indent="-301625" defTabSz="179388">
              <a:defRPr sz="1600"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9032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marL="358775" lvl="0" indent="-358775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dirty="0"/>
              <a:t>編輯母片文字樣式</a:t>
            </a:r>
          </a:p>
          <a:p>
            <a:pPr marL="623888" lvl="1" indent="-377825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dirty="0"/>
              <a:t>第二層</a:t>
            </a:r>
          </a:p>
          <a:p>
            <a:pPr marL="896938" lvl="2" indent="-301625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dirty="0"/>
              <a:t>第三層</a:t>
            </a:r>
          </a:p>
          <a:p>
            <a:pPr marL="1162050" lvl="3" indent="-301625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dirty="0"/>
              <a:t>第四層</a:t>
            </a:r>
          </a:p>
          <a:p>
            <a:pPr marL="1435100" lvl="4" indent="-301625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F4676A67-98B4-47DD-ADBD-1F10EDEAE866}" type="datetimeFigureOut">
              <a:rPr lang="zh-TW" altLang="en-US" smtClean="0"/>
              <a:pPr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</a:lstStyle>
          <a:p>
            <a:fld id="{CCF68912-E366-4690-A4D4-BFF52DBED2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8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9" r:id="rId12"/>
    <p:sldLayoutId id="2147483710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lang="zh-TW" altLang="en-US" sz="4000" b="1" kern="0" baseline="0" dirty="0">
          <a:solidFill>
            <a:srgbClr val="002060"/>
          </a:solidFill>
          <a:effectLst/>
          <a:latin typeface="Calibri" panose="020F050202020403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3600" kern="1200" baseline="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3200" kern="1200" baseline="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400" kern="1200" baseline="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000" kern="1200" baseline="0" dirty="0" smtClean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000" kern="1200" baseline="0" dirty="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e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0.jpeg"/><Relationship Id="rId10" Type="http://schemas.openxmlformats.org/officeDocument/2006/relationships/image" Target="../media/image21.jpeg"/><Relationship Id="rId4" Type="http://schemas.openxmlformats.org/officeDocument/2006/relationships/image" Target="../media/image15.emf"/><Relationship Id="rId9" Type="http://schemas.openxmlformats.org/officeDocument/2006/relationships/image" Target="../media/image17.emf"/><Relationship Id="rId1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942886" y="2001528"/>
            <a:ext cx="8640000" cy="180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000" dirty="0"/>
              <a:t>Cloud Storage for IoT Data</a:t>
            </a:r>
            <a:endParaRPr lang="en-US" altLang="zh-TW" sz="3000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 altLang="zh-TW" sz="2000" kern="0" dirty="0">
                <a:ea typeface="微軟正黑體"/>
                <a:cs typeface="Times New Roman" panose="02020603050405020304" pitchFamily="18" charset="0"/>
              </a:rPr>
              <a:t>Jenn-Wei Lin</a:t>
            </a:r>
          </a:p>
          <a:p>
            <a:pPr defTabSz="1219170">
              <a:defRPr/>
            </a:pPr>
            <a:r>
              <a:rPr lang="en-US" altLang="zh-TW" sz="2000" kern="0" dirty="0">
                <a:ea typeface="微軟正黑體"/>
                <a:cs typeface="Times New Roman" panose="02020603050405020304" pitchFamily="18" charset="0"/>
              </a:rPr>
              <a:t>Professor | Fu Jen Catholic University</a:t>
            </a:r>
          </a:p>
        </p:txBody>
      </p:sp>
    </p:spTree>
    <p:extLst>
      <p:ext uri="{BB962C8B-B14F-4D97-AF65-F5344CB8AC3E}">
        <p14:creationId xmlns:p14="http://schemas.microsoft.com/office/powerpoint/2010/main" val="243922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3475462" y="1287264"/>
            <a:ext cx="5238960" cy="1265190"/>
            <a:chOff x="2771775" y="1080282"/>
            <a:chExt cx="6076011" cy="948894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50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Block report</a:t>
              </a: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738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Interval: one hour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Block id, the generation stamp, and the block length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Over or under replication based on the block report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Default replicas: three for each block </a:t>
              </a: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Replication management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177296E2-F1CC-48DC-96FA-73D7A64595AC}"/>
              </a:ext>
            </a:extLst>
          </p:cNvPr>
          <p:cNvGrpSpPr/>
          <p:nvPr/>
        </p:nvGrpSpPr>
        <p:grpSpPr>
          <a:xfrm>
            <a:off x="3475462" y="2899023"/>
            <a:ext cx="5238960" cy="1757633"/>
            <a:chOff x="2771775" y="1080282"/>
            <a:chExt cx="6076011" cy="1318227"/>
          </a:xfrm>
        </p:grpSpPr>
        <p:sp>
          <p:nvSpPr>
            <p:cNvPr id="49" name="Text Placeholder 37">
              <a:extLst>
                <a:ext uri="{FF2B5EF4-FFF2-40B4-BE49-F238E27FC236}">
                  <a16:creationId xmlns:a16="http://schemas.microsoft.com/office/drawing/2014/main" id="{3EBBADBC-8AA8-4B67-9017-39A5AADF52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77850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Heartbeat</a:t>
              </a:r>
            </a:p>
          </p:txBody>
        </p:sp>
        <p:sp>
          <p:nvSpPr>
            <p:cNvPr id="50" name="Text Placeholder 254">
              <a:extLst>
                <a:ext uri="{FF2B5EF4-FFF2-40B4-BE49-F238E27FC236}">
                  <a16:creationId xmlns:a16="http://schemas.microsoft.com/office/drawing/2014/main" id="{C5CAB8A5-E181-4679-8970-DC9F3C34E4BC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2771775" y="1290511"/>
              <a:ext cx="6076011" cy="1107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Interval: three seconds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Total storage capacity, fraction of storage in use and number of data transfers currently in progress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Not receiving within ten minutes to announce unavailable Datanode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Block replicas lost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70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Block replica placement management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73" y="800389"/>
            <a:ext cx="6460325" cy="476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Block replica placement management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177296E2-F1CC-48DC-96FA-73D7A64595AC}"/>
              </a:ext>
            </a:extLst>
          </p:cNvPr>
          <p:cNvGrpSpPr/>
          <p:nvPr/>
        </p:nvGrpSpPr>
        <p:grpSpPr>
          <a:xfrm>
            <a:off x="6462118" y="2062848"/>
            <a:ext cx="5238960" cy="1265190"/>
            <a:chOff x="2771775" y="1080282"/>
            <a:chExt cx="6076011" cy="948894"/>
          </a:xfrm>
        </p:grpSpPr>
        <p:sp>
          <p:nvSpPr>
            <p:cNvPr id="49" name="Text Placeholder 37">
              <a:extLst>
                <a:ext uri="{FF2B5EF4-FFF2-40B4-BE49-F238E27FC236}">
                  <a16:creationId xmlns:a16="http://schemas.microsoft.com/office/drawing/2014/main" id="{3EBBADBC-8AA8-4B67-9017-39A5AADF52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77850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endParaRPr lang="en-US" altLang="zh-TW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50" name="Text Placeholder 254">
              <a:extLst>
                <a:ext uri="{FF2B5EF4-FFF2-40B4-BE49-F238E27FC236}">
                  <a16:creationId xmlns:a16="http://schemas.microsoft.com/office/drawing/2014/main" id="{C5CAB8A5-E181-4679-8970-DC9F3C34E4BC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2771775" y="1290511"/>
              <a:ext cx="6076011" cy="738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One block replica in a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datanode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Most two replicas of a block in a rack</a:t>
              </a:r>
              <a:r>
                <a:rPr kumimoji="0" lang="en-US" altLang="zh-TW" sz="1600" dirty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</a:rPr>
                <a:t>.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kumimoji="0" lang="en-US" altLang="zh-TW" sz="1600" dirty="0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" y="1894761"/>
            <a:ext cx="5807906" cy="26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54"/>
          <p:cNvSpPr txBox="1">
            <a:spLocks/>
          </p:cNvSpPr>
          <p:nvPr/>
        </p:nvSpPr>
        <p:spPr bwMode="black">
          <a:xfrm>
            <a:off x="6415830" y="2402771"/>
            <a:ext cx="5238960" cy="12311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0050" indent="-1714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zh-TW" sz="1600" dirty="0" err="1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Datanode</a:t>
            </a:r>
            <a:r>
              <a: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 failure to cause block replica lost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Detecting the under replication occurrence (3 replicas =&gt; 2 replicas)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rPr>
              <a:t>Creating a new block replica without violating the replica placement restriction.  </a:t>
            </a:r>
          </a:p>
        </p:txBody>
      </p: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Block under replication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7" y="1123420"/>
            <a:ext cx="5445739" cy="42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9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415830" y="1661669"/>
            <a:ext cx="5238960" cy="2496296"/>
            <a:chOff x="2771775" y="1080282"/>
            <a:chExt cx="6076011" cy="1872225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49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endParaRPr lang="en-US" altLang="zh-TW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16619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Detecting the lost replicas on a rack and then recovery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Under replication and then over replication 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(e.g. switch link failure and then recovery)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Not reducing the number of racks with replicas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Resulting in remove the old replica 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Removing the replica from the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datanode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 with the least amount of storage space</a:t>
              </a: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Block over replication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" y="1445213"/>
            <a:ext cx="5700060" cy="35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388406" y="1241181"/>
            <a:ext cx="5238960" cy="3481181"/>
            <a:chOff x="2771775" y="1080282"/>
            <a:chExt cx="6076011" cy="2610889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49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endParaRPr lang="en-US" altLang="zh-TW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24006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Avoid placing data on a small subset of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datanodes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Being placed uniformly across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datanodes</a:t>
              </a: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Balancing storage space among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datanodes</a:t>
              </a: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A threshold in the range of (0,1)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|The utilization of each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datanode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  - the utilization of whole cluster| &lt;= threshold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Moving data replicas from the higher-utilization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datanodes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 to the lower-utilization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datanodes</a:t>
              </a: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Minimizing the inter-track data transmission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Not violating the data replica placement strategy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Balancer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6" y="1137236"/>
            <a:ext cx="5494306" cy="45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QoS</a:t>
            </a:r>
            <a:r>
              <a:rPr lang="en-US" altLang="zh-TW" dirty="0"/>
              <a:t>-Aware Cloud Data Placement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54" y="119032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altLang="zh-TW" dirty="0"/>
              <a:t>Hadoop Data Replication</a:t>
            </a:r>
          </a:p>
          <a:p>
            <a:pPr lvl="1" algn="just"/>
            <a:r>
              <a:rPr lang="en-US" altLang="zh-TW" dirty="0"/>
              <a:t>The </a:t>
            </a:r>
            <a:r>
              <a:rPr lang="en-US" altLang="zh-TW" dirty="0" err="1"/>
              <a:t>QoS</a:t>
            </a:r>
            <a:r>
              <a:rPr lang="en-US" altLang="zh-TW" dirty="0"/>
              <a:t> requirement of a data-intensive application is not taken into account</a:t>
            </a:r>
          </a:p>
          <a:p>
            <a:pPr lvl="2" algn="just"/>
            <a:r>
              <a:rPr lang="en-US" altLang="zh-TW" dirty="0" err="1"/>
              <a:t>QoS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 data access time of the applications</a:t>
            </a:r>
            <a:endParaRPr lang="en-US" altLang="zh-TW" dirty="0"/>
          </a:p>
          <a:p>
            <a:pPr lvl="1" algn="just"/>
            <a:r>
              <a:rPr lang="en-US" altLang="zh-TW" dirty="0"/>
              <a:t>Node heterogeneity in the cloud computing system</a:t>
            </a:r>
          </a:p>
          <a:p>
            <a:pPr marL="457200" lvl="1" indent="0" algn="just">
              <a:buNone/>
            </a:pPr>
            <a:endParaRPr lang="en-US" altLang="zh-TW" dirty="0"/>
          </a:p>
          <a:p>
            <a:pPr lvl="2" algn="just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D14903E2-72CE-4040-9C45-50AF5C33E44A}"/>
              </a:ext>
            </a:extLst>
          </p:cNvPr>
          <p:cNvGrpSpPr/>
          <p:nvPr/>
        </p:nvGrpSpPr>
        <p:grpSpPr>
          <a:xfrm>
            <a:off x="1907754" y="2948683"/>
            <a:ext cx="8414495" cy="3909317"/>
            <a:chOff x="2052352" y="1268938"/>
            <a:chExt cx="8414495" cy="4137025"/>
          </a:xfrm>
        </p:grpSpPr>
        <p:sp>
          <p:nvSpPr>
            <p:cNvPr id="60" name="文字方塊 8">
              <a:extLst>
                <a:ext uri="{FF2B5EF4-FFF2-40B4-BE49-F238E27FC236}">
                  <a16:creationId xmlns:a16="http://schemas.microsoft.com/office/drawing/2014/main" id="{A3782BC7-C510-4985-BEC2-DFAA1298B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1463" y="4455292"/>
              <a:ext cx="16353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r>
                <a:rPr lang="en-US" altLang="zh-TW" sz="2400" dirty="0">
                  <a:solidFill>
                    <a:prstClr val="black"/>
                  </a:solidFill>
                </a:rPr>
                <a:t>Application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1" name="文字方塊 10">
              <a:extLst>
                <a:ext uri="{FF2B5EF4-FFF2-40B4-BE49-F238E27FC236}">
                  <a16:creationId xmlns:a16="http://schemas.microsoft.com/office/drawing/2014/main" id="{723FE0E2-12FB-4A4F-AADC-41DDC9981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3821" y="4934071"/>
              <a:ext cx="1524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r>
                <a:rPr lang="en-US" altLang="zh-TW" sz="2400" dirty="0">
                  <a:solidFill>
                    <a:prstClr val="black"/>
                  </a:solidFill>
                </a:rPr>
                <a:t>Data block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62" name="文字方塊 11">
              <a:extLst>
                <a:ext uri="{FF2B5EF4-FFF2-40B4-BE49-F238E27FC236}">
                  <a16:creationId xmlns:a16="http://schemas.microsoft.com/office/drawing/2014/main" id="{7F1A146A-4D5F-4692-A548-36E1DEEA8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4276" y="1268938"/>
              <a:ext cx="359592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</a:rPr>
                <a:t>data replica retrieval time</a:t>
              </a:r>
            </a:p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</a:rPr>
                <a:t>(4 time units)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63" name="Object 16">
              <a:extLst>
                <a:ext uri="{FF2B5EF4-FFF2-40B4-BE49-F238E27FC236}">
                  <a16:creationId xmlns:a16="http://schemas.microsoft.com/office/drawing/2014/main" id="{DDB6B886-710C-43BC-9A27-E2BFC28FC2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4807837"/>
                </p:ext>
              </p:extLst>
            </p:nvPr>
          </p:nvGraphicFramePr>
          <p:xfrm>
            <a:off x="8424086" y="4987748"/>
            <a:ext cx="37513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5" name="Visio" r:id="rId3" imgW="405721" imgH="407600" progId="Visio.Drawing.11">
                    <p:embed/>
                  </p:oleObj>
                </mc:Choice>
                <mc:Fallback>
                  <p:oleObj name="Visio" r:id="rId3" imgW="405721" imgH="407600" progId="Visio.Drawing.11">
                    <p:embed/>
                    <p:pic>
                      <p:nvPicPr>
                        <p:cNvPr id="8201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4086" y="4987748"/>
                          <a:ext cx="375138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4" name="群組 18">
              <a:extLst>
                <a:ext uri="{FF2B5EF4-FFF2-40B4-BE49-F238E27FC236}">
                  <a16:creationId xmlns:a16="http://schemas.microsoft.com/office/drawing/2014/main" id="{89E53AF0-B789-4DEA-A7EA-932E927D7A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413828" y="4498798"/>
              <a:ext cx="361950" cy="393700"/>
              <a:chOff x="4345868" y="2852936"/>
              <a:chExt cx="1219200" cy="1224136"/>
            </a:xfrm>
          </p:grpSpPr>
          <p:pic>
            <p:nvPicPr>
              <p:cNvPr id="75" name="Picture 3" descr="C:\Users\CCHung\Desktop\iPhone_App_Icon_Action_by_ThaMex4lif3.jpg">
                <a:extLst>
                  <a:ext uri="{FF2B5EF4-FFF2-40B4-BE49-F238E27FC236}">
                    <a16:creationId xmlns:a16="http://schemas.microsoft.com/office/drawing/2014/main" id="{7D453CA9-5B7B-4D4D-A050-CEB355BDA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5868" y="2857872"/>
                <a:ext cx="12192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圓角矩形 20">
                <a:extLst>
                  <a:ext uri="{FF2B5EF4-FFF2-40B4-BE49-F238E27FC236}">
                    <a16:creationId xmlns:a16="http://schemas.microsoft.com/office/drawing/2014/main" id="{3BBBF6BB-2F14-4C9D-91CE-0C0729B3283D}"/>
                  </a:ext>
                </a:extLst>
              </p:cNvPr>
              <p:cNvSpPr/>
              <p:nvPr/>
            </p:nvSpPr>
            <p:spPr bwMode="auto">
              <a:xfrm flipH="1">
                <a:off x="4375484" y="2852936"/>
                <a:ext cx="1155030" cy="1150097"/>
              </a:xfrm>
              <a:prstGeom prst="round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indent="-228600" algn="ctr">
                  <a:defRPr/>
                </a:pPr>
                <a:endParaRPr lang="zh-TW" altLang="en-US" dirty="0">
                  <a:solidFill>
                    <a:prstClr val="white"/>
                  </a:solidFill>
                  <a:latin typeface="Verdana" pitchFamily="34" charset="0"/>
                  <a:ea typeface="新細明體" charset="-120"/>
                  <a:cs typeface="Verdana" pitchFamily="34" charset="0"/>
                </a:endParaRPr>
              </a:p>
            </p:txBody>
          </p:sp>
        </p:grpSp>
        <p:sp>
          <p:nvSpPr>
            <p:cNvPr id="65" name="文字方塊 11">
              <a:extLst>
                <a:ext uri="{FF2B5EF4-FFF2-40B4-BE49-F238E27FC236}">
                  <a16:creationId xmlns:a16="http://schemas.microsoft.com/office/drawing/2014/main" id="{00EC5337-BEE4-4668-BBDA-5DF793EEA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7429" y="4574966"/>
              <a:ext cx="35253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</a:rPr>
                <a:t>expected data access time</a:t>
              </a:r>
            </a:p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</a:rPr>
                <a:t>(3 time units)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向下箭號 3">
              <a:extLst>
                <a:ext uri="{FF2B5EF4-FFF2-40B4-BE49-F238E27FC236}">
                  <a16:creationId xmlns:a16="http://schemas.microsoft.com/office/drawing/2014/main" id="{370CD5D1-1607-43E0-8DFF-CB2092779F18}"/>
                </a:ext>
              </a:extLst>
            </p:cNvPr>
            <p:cNvSpPr/>
            <p:nvPr/>
          </p:nvSpPr>
          <p:spPr>
            <a:xfrm>
              <a:off x="7626695" y="2043577"/>
              <a:ext cx="456059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文字方塊 11">
              <a:extLst>
                <a:ext uri="{FF2B5EF4-FFF2-40B4-BE49-F238E27FC236}">
                  <a16:creationId xmlns:a16="http://schemas.microsoft.com/office/drawing/2014/main" id="{E2B2976D-961C-459C-8A9E-E5FEC6BEA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9521" y="2368530"/>
              <a:ext cx="19704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"/>
                </a:spcBef>
                <a:spcAft>
                  <a:spcPct val="0"/>
                </a:spcAft>
                <a:buSzPct val="100000"/>
                <a:buChar char="–"/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/>
              <a:r>
                <a:rPr lang="en-US" altLang="zh-TW" sz="2400" b="1" dirty="0" err="1">
                  <a:solidFill>
                    <a:srgbClr val="FF0000"/>
                  </a:solidFill>
                </a:rPr>
                <a:t>QoS</a:t>
              </a:r>
              <a:r>
                <a:rPr lang="en-US" altLang="zh-TW" sz="2400" b="1" dirty="0">
                  <a:solidFill>
                    <a:srgbClr val="FF0000"/>
                  </a:solidFill>
                </a:rPr>
                <a:t> violation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68" name="Object 18">
              <a:extLst>
                <a:ext uri="{FF2B5EF4-FFF2-40B4-BE49-F238E27FC236}">
                  <a16:creationId xmlns:a16="http://schemas.microsoft.com/office/drawing/2014/main" id="{A08B8591-6BDF-45C8-B540-B08B473A6D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7535753"/>
                </p:ext>
              </p:extLst>
            </p:nvPr>
          </p:nvGraphicFramePr>
          <p:xfrm>
            <a:off x="2094347" y="1448424"/>
            <a:ext cx="5915025" cy="314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Visio" r:id="rId6" imgW="5915754" imgH="3143646" progId="Visio.Drawing.11">
                    <p:embed/>
                  </p:oleObj>
                </mc:Choice>
                <mc:Fallback>
                  <p:oleObj name="Visio" r:id="rId6" imgW="5915754" imgH="3143646" progId="Visio.Drawing.11">
                    <p:embed/>
                    <p:pic>
                      <p:nvPicPr>
                        <p:cNvPr id="2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347" y="1448424"/>
                          <a:ext cx="5915025" cy="314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24">
              <a:extLst>
                <a:ext uri="{FF2B5EF4-FFF2-40B4-BE49-F238E27FC236}">
                  <a16:creationId xmlns:a16="http://schemas.microsoft.com/office/drawing/2014/main" id="{B79ABBCC-5B85-4808-B1E9-C3E4D93519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9285995"/>
                </p:ext>
              </p:extLst>
            </p:nvPr>
          </p:nvGraphicFramePr>
          <p:xfrm>
            <a:off x="2052352" y="1416204"/>
            <a:ext cx="5915025" cy="314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name="Visio" r:id="rId8" imgW="5915754" imgH="3143646" progId="Visio.Drawing.11">
                    <p:embed/>
                  </p:oleObj>
                </mc:Choice>
                <mc:Fallback>
                  <p:oleObj name="Visio" r:id="rId8" imgW="5915754" imgH="3143646" progId="Visio.Drawing.11">
                    <p:embed/>
                    <p:pic>
                      <p:nvPicPr>
                        <p:cNvPr id="23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2352" y="1416204"/>
                          <a:ext cx="5915025" cy="314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" name="群組 13">
              <a:extLst>
                <a:ext uri="{FF2B5EF4-FFF2-40B4-BE49-F238E27FC236}">
                  <a16:creationId xmlns:a16="http://schemas.microsoft.com/office/drawing/2014/main" id="{3FD7B894-290D-4580-A2DF-8CCF1625871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67872" y="3720136"/>
              <a:ext cx="390525" cy="393700"/>
              <a:chOff x="4345868" y="2852936"/>
              <a:chExt cx="1219200" cy="1224136"/>
            </a:xfrm>
          </p:grpSpPr>
          <p:pic>
            <p:nvPicPr>
              <p:cNvPr id="73" name="Picture 3" descr="C:\Users\CCHung\Desktop\iPhone_App_Icon_Action_by_ThaMex4lif3.jpg">
                <a:extLst>
                  <a:ext uri="{FF2B5EF4-FFF2-40B4-BE49-F238E27FC236}">
                    <a16:creationId xmlns:a16="http://schemas.microsoft.com/office/drawing/2014/main" id="{A5CE6ACC-DD1E-41AA-897F-CBC1BCB4D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5868" y="2857872"/>
                <a:ext cx="12192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圓角矩形 25">
                <a:extLst>
                  <a:ext uri="{FF2B5EF4-FFF2-40B4-BE49-F238E27FC236}">
                    <a16:creationId xmlns:a16="http://schemas.microsoft.com/office/drawing/2014/main" id="{B0AF7940-B92E-41CE-901B-98E0232C66A7}"/>
                  </a:ext>
                </a:extLst>
              </p:cNvPr>
              <p:cNvSpPr/>
              <p:nvPr/>
            </p:nvSpPr>
            <p:spPr bwMode="auto">
              <a:xfrm flipH="1">
                <a:off x="4375605" y="2852936"/>
                <a:ext cx="1154769" cy="1150097"/>
              </a:xfrm>
              <a:prstGeom prst="round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2075" tIns="46038" rIns="92075" bIns="46038" anchor="ctr"/>
              <a:lstStyle/>
              <a:p>
                <a:pPr indent="-228600" algn="ctr">
                  <a:defRPr/>
                </a:pPr>
                <a:endParaRPr lang="zh-TW" altLang="en-US" dirty="0">
                  <a:solidFill>
                    <a:schemeClr val="bg1"/>
                  </a:solidFill>
                  <a:latin typeface="Verdana" pitchFamily="34" charset="0"/>
                  <a:ea typeface="新細明體" charset="-120"/>
                  <a:cs typeface="Verdana" pitchFamily="34" charset="0"/>
                </a:endParaRPr>
              </a:p>
            </p:txBody>
          </p:sp>
        </p:grpSp>
        <p:graphicFrame>
          <p:nvGraphicFramePr>
            <p:cNvPr id="71" name="Object 26">
              <a:extLst>
                <a:ext uri="{FF2B5EF4-FFF2-40B4-BE49-F238E27FC236}">
                  <a16:creationId xmlns:a16="http://schemas.microsoft.com/office/drawing/2014/main" id="{B6377D56-A971-4FD7-A8A0-A65ACCAE65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463583"/>
                </p:ext>
              </p:extLst>
            </p:nvPr>
          </p:nvGraphicFramePr>
          <p:xfrm>
            <a:off x="3066959" y="1684436"/>
            <a:ext cx="3854149" cy="2608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" name="Visio" r:id="rId11" imgW="3870689" imgH="2858166" progId="Visio.Drawing.11">
                    <p:embed/>
                  </p:oleObj>
                </mc:Choice>
                <mc:Fallback>
                  <p:oleObj name="Visio" r:id="rId11" imgW="3870689" imgH="2858166" progId="Visio.Drawing.11">
                    <p:embed/>
                    <p:pic>
                      <p:nvPicPr>
                        <p:cNvPr id="27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6959" y="1684436"/>
                          <a:ext cx="3854149" cy="26087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5">
              <a:extLst>
                <a:ext uri="{FF2B5EF4-FFF2-40B4-BE49-F238E27FC236}">
                  <a16:creationId xmlns:a16="http://schemas.microsoft.com/office/drawing/2014/main" id="{613F26DF-0481-422B-821A-768179866F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4299931"/>
                </p:ext>
              </p:extLst>
            </p:nvPr>
          </p:nvGraphicFramePr>
          <p:xfrm>
            <a:off x="6110041" y="3779727"/>
            <a:ext cx="496032" cy="675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" name="Visio" r:id="rId13" imgW="558589" imgH="882520" progId="Visio.Drawing.11">
                    <p:embed/>
                  </p:oleObj>
                </mc:Choice>
                <mc:Fallback>
                  <p:oleObj name="Visio" r:id="rId13" imgW="558589" imgH="882520" progId="Visio.Drawing.11">
                    <p:embed/>
                    <p:pic>
                      <p:nvPicPr>
                        <p:cNvPr id="2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0041" y="3779727"/>
                          <a:ext cx="496032" cy="6755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010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Problem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QoS</a:t>
            </a:r>
            <a:r>
              <a:rPr lang="en-US" altLang="zh-TW" dirty="0"/>
              <a:t>-aware data replication (QADR) problem</a:t>
            </a:r>
          </a:p>
          <a:p>
            <a:pPr lvl="1"/>
            <a:r>
              <a:rPr lang="en-US" altLang="zh-TW" dirty="0"/>
              <a:t>Each data block replica is associated</a:t>
            </a:r>
            <a:r>
              <a:rPr lang="zh-TW" altLang="en-US" dirty="0"/>
              <a:t> </a:t>
            </a:r>
            <a:r>
              <a:rPr lang="en-US" altLang="zh-TW" dirty="0"/>
              <a:t>with a </a:t>
            </a:r>
            <a:r>
              <a:rPr lang="en-US" altLang="zh-TW" dirty="0" err="1"/>
              <a:t>QoS</a:t>
            </a:r>
            <a:r>
              <a:rPr lang="en-US" altLang="zh-TW" dirty="0"/>
              <a:t> requirement in terms of the desired access time.</a:t>
            </a:r>
            <a:endParaRPr lang="en-US" altLang="zh-TW" sz="2000" dirty="0"/>
          </a:p>
          <a:p>
            <a:pPr lvl="1"/>
            <a:r>
              <a:rPr lang="en-US" altLang="zh-TW" dirty="0"/>
              <a:t>When data corruption, the node can retrieve the within the desired access time.</a:t>
            </a:r>
          </a:p>
          <a:p>
            <a:pPr lvl="1"/>
            <a:r>
              <a:rPr lang="en-US" altLang="zh-TW" dirty="0"/>
              <a:t>The objectives of QADR problem</a:t>
            </a:r>
          </a:p>
          <a:p>
            <a:pPr lvl="2"/>
            <a:r>
              <a:rPr lang="en-US" altLang="zh-TW" dirty="0"/>
              <a:t>Minimizing the total replication cost of all data blocks</a:t>
            </a:r>
          </a:p>
          <a:p>
            <a:pPr lvl="2"/>
            <a:r>
              <a:rPr lang="en-US" altLang="zh-TW" dirty="0"/>
              <a:t>Minimizing the number of </a:t>
            </a:r>
            <a:r>
              <a:rPr lang="en-US" altLang="zh-TW" dirty="0" err="1"/>
              <a:t>QoS</a:t>
            </a:r>
            <a:r>
              <a:rPr lang="en-US" altLang="zh-TW" dirty="0"/>
              <a:t>-violated data replicas.</a:t>
            </a:r>
          </a:p>
          <a:p>
            <a:r>
              <a:rPr lang="en-US" altLang="zh-TW" dirty="0"/>
              <a:t>Problem Transformation</a:t>
            </a:r>
          </a:p>
          <a:p>
            <a:pPr lvl="1"/>
            <a:r>
              <a:rPr lang="en-US" altLang="zh-TW" dirty="0"/>
              <a:t>QADR problem =&gt; MCMF problem</a:t>
            </a:r>
          </a:p>
          <a:p>
            <a:pPr lvl="2"/>
            <a:r>
              <a:rPr lang="en-US" altLang="zh-TW" dirty="0"/>
              <a:t>Minimum-Cost Maximum Flow </a:t>
            </a:r>
          </a:p>
          <a:p>
            <a:pPr lvl="2"/>
            <a:r>
              <a:rPr lang="en-US" altLang="zh-TW" dirty="0"/>
              <a:t>Well-Known Flow Graph Problem</a:t>
            </a:r>
          </a:p>
          <a:p>
            <a:pPr lvl="2"/>
            <a:endParaRPr lang="en-US" altLang="zh-TW" dirty="0"/>
          </a:p>
          <a:p>
            <a:pPr lvl="1"/>
            <a:endParaRPr lang="en-US" altLang="zh-TW" dirty="0"/>
          </a:p>
          <a:p>
            <a:pPr lvl="2"/>
            <a:endParaRPr lang="en-US" altLang="zh-TW" sz="2400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2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11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QADR Scenario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05102" y="4779151"/>
            <a:ext cx="378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TW" dirty="0"/>
              <a:t>Request nodes:   n</a:t>
            </a:r>
            <a:r>
              <a:rPr lang="en-US" altLang="zh-TW" baseline="-25000" dirty="0"/>
              <a:t>3</a:t>
            </a:r>
            <a:r>
              <a:rPr lang="en-US" altLang="zh-TW" dirty="0"/>
              <a:t>,   n</a:t>
            </a:r>
            <a:r>
              <a:rPr lang="en-US" altLang="zh-TW" baseline="-25000" dirty="0"/>
              <a:t>5</a:t>
            </a:r>
            <a:r>
              <a:rPr lang="en-US" altLang="zh-TW" dirty="0"/>
              <a:t>,   n</a:t>
            </a:r>
            <a:r>
              <a:rPr lang="en-US" altLang="zh-TW" baseline="-25000" dirty="0"/>
              <a:t>7</a:t>
            </a:r>
            <a:r>
              <a:rPr lang="en-US" altLang="zh-TW" dirty="0"/>
              <a:t>,   n</a:t>
            </a:r>
            <a:r>
              <a:rPr lang="en-US" altLang="zh-TW" baseline="-25000" dirty="0"/>
              <a:t>9</a:t>
            </a:r>
            <a:r>
              <a:rPr lang="en-US" altLang="zh-TW" dirty="0"/>
              <a:t>,   n</a:t>
            </a:r>
            <a:r>
              <a:rPr lang="en-US" altLang="zh-TW" baseline="-25000" dirty="0"/>
              <a:t>10</a:t>
            </a:r>
            <a:endParaRPr lang="en-US" altLang="zh-TW" dirty="0"/>
          </a:p>
          <a:p>
            <a:pPr algn="just"/>
            <a:r>
              <a:rPr lang="en-US" altLang="zh-TW" dirty="0"/>
              <a:t>                          (r1) (r2)  (r3) (r4)  (r5)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30" y="2303876"/>
            <a:ext cx="8720818" cy="23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8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Graph Modeling (MCMF Graph)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709678" y="1838613"/>
            <a:ext cx="9872722" cy="4014737"/>
            <a:chOff x="324904" y="2249578"/>
            <a:chExt cx="9872722" cy="4014737"/>
          </a:xfrm>
        </p:grpSpPr>
        <p:grpSp>
          <p:nvGrpSpPr>
            <p:cNvPr id="12" name="群組 11"/>
            <p:cNvGrpSpPr/>
            <p:nvPr/>
          </p:nvGrpSpPr>
          <p:grpSpPr>
            <a:xfrm>
              <a:off x="324904" y="2249578"/>
              <a:ext cx="9872722" cy="4014737"/>
              <a:chOff x="324904" y="2249578"/>
              <a:chExt cx="9872722" cy="4014737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4904" y="2618910"/>
                <a:ext cx="9872722" cy="3611254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1691679" y="5859270"/>
                <a:ext cx="675076" cy="4050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012160" y="5859270"/>
                <a:ext cx="675076" cy="4050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5027349" y="2249578"/>
                <a:ext cx="2644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(Flow capacity, Flow cost)</a:t>
                </a:r>
                <a:endParaRPr lang="zh-TW" altLang="en-US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91679" y="5454225"/>
                <a:ext cx="675076" cy="775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zh-TW" sz="1400" dirty="0">
                    <a:solidFill>
                      <a:schemeClr val="tx1"/>
                    </a:solidFill>
                  </a:rPr>
                  <a:t>Flow edge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3986935" y="3924055"/>
              <a:ext cx="900099" cy="435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TW" sz="1200" dirty="0">
                  <a:solidFill>
                    <a:schemeClr val="tx1"/>
                  </a:solidFill>
                </a:rPr>
                <a:t>Flow edge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85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6C6B600C-9464-462F-BEE7-13DDDAAAACF5}"/>
              </a:ext>
            </a:extLst>
          </p:cNvPr>
          <p:cNvSpPr/>
          <p:nvPr/>
        </p:nvSpPr>
        <p:spPr>
          <a:xfrm>
            <a:off x="0" y="0"/>
            <a:ext cx="4194810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3967BA6C-5789-49ED-AC38-B12CE21466D0}"/>
              </a:ext>
            </a:extLst>
          </p:cNvPr>
          <p:cNvSpPr txBox="1">
            <a:spLocks/>
          </p:cNvSpPr>
          <p:nvPr/>
        </p:nvSpPr>
        <p:spPr>
          <a:xfrm>
            <a:off x="314036" y="2431038"/>
            <a:ext cx="3602182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>
                <a:solidFill>
                  <a:schemeClr val="bg1"/>
                </a:solidFill>
              </a:rPr>
              <a:t>Learning</a:t>
            </a:r>
            <a:r>
              <a:rPr lang="zh-TW" altLang="en-US" sz="3200" dirty="0">
                <a:solidFill>
                  <a:schemeClr val="bg1"/>
                </a:solidFill>
              </a:rPr>
              <a:t> </a:t>
            </a:r>
            <a:r>
              <a:rPr lang="en-US" altLang="zh-TW" sz="3200" dirty="0">
                <a:solidFill>
                  <a:schemeClr val="bg1"/>
                </a:solidFill>
              </a:rPr>
              <a:t>Objectives</a:t>
            </a:r>
          </a:p>
        </p:txBody>
      </p:sp>
      <p:grpSp>
        <p:nvGrpSpPr>
          <p:cNvPr id="9" name="Google Shape;79;p13">
            <a:extLst>
              <a:ext uri="{FF2B5EF4-FFF2-40B4-BE49-F238E27FC236}">
                <a16:creationId xmlns:a16="http://schemas.microsoft.com/office/drawing/2014/main" id="{5583C123-8447-4271-ABBD-8FC4573AF865}"/>
              </a:ext>
            </a:extLst>
          </p:cNvPr>
          <p:cNvGrpSpPr/>
          <p:nvPr/>
        </p:nvGrpSpPr>
        <p:grpSpPr>
          <a:xfrm>
            <a:off x="5052061" y="1170379"/>
            <a:ext cx="497674" cy="507840"/>
            <a:chOff x="2240" y="0"/>
            <a:chExt cx="995662" cy="1016000"/>
          </a:xfrm>
        </p:grpSpPr>
        <p:sp>
          <p:nvSpPr>
            <p:cNvPr id="10" name="Google Shape;80;p13">
              <a:extLst>
                <a:ext uri="{FF2B5EF4-FFF2-40B4-BE49-F238E27FC236}">
                  <a16:creationId xmlns:a16="http://schemas.microsoft.com/office/drawing/2014/main" id="{15BD80E0-4008-426E-88EB-667799FAFC78}"/>
                </a:ext>
              </a:extLst>
            </p:cNvPr>
            <p:cNvSpPr/>
            <p:nvPr/>
          </p:nvSpPr>
          <p:spPr>
            <a:xfrm>
              <a:off x="2240" y="0"/>
              <a:ext cx="995662" cy="1016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" name="Google Shape;81;p13">
              <a:extLst>
                <a:ext uri="{FF2B5EF4-FFF2-40B4-BE49-F238E27FC236}">
                  <a16:creationId xmlns:a16="http://schemas.microsoft.com/office/drawing/2014/main" id="{D2F97050-39ED-4FFE-9211-F0B6EA69BB03}"/>
                </a:ext>
              </a:extLst>
            </p:cNvPr>
            <p:cNvSpPr txBox="1"/>
            <p:nvPr/>
          </p:nvSpPr>
          <p:spPr>
            <a:xfrm>
              <a:off x="407202" y="148019"/>
              <a:ext cx="189900" cy="738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0" i="0" u="none" strike="noStrike" cap="none">
                  <a:solidFill>
                    <a:schemeClr val="lt1"/>
                  </a:solidFill>
                  <a:latin typeface="+mn-lt"/>
                  <a:ea typeface="Poppins Medium"/>
                  <a:cs typeface="Poppins Medium"/>
                  <a:sym typeface="Poppins Medium"/>
                </a:rPr>
                <a:t>1</a:t>
              </a:r>
              <a:endParaRPr sz="100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2" name="Google Shape;82;p13">
            <a:extLst>
              <a:ext uri="{FF2B5EF4-FFF2-40B4-BE49-F238E27FC236}">
                <a16:creationId xmlns:a16="http://schemas.microsoft.com/office/drawing/2014/main" id="{915DD32F-E8B7-4C30-875D-930035F367E6}"/>
              </a:ext>
            </a:extLst>
          </p:cNvPr>
          <p:cNvGrpSpPr/>
          <p:nvPr/>
        </p:nvGrpSpPr>
        <p:grpSpPr>
          <a:xfrm>
            <a:off x="5043698" y="2735207"/>
            <a:ext cx="497674" cy="507840"/>
            <a:chOff x="2240" y="0"/>
            <a:chExt cx="995662" cy="1016000"/>
          </a:xfrm>
        </p:grpSpPr>
        <p:sp>
          <p:nvSpPr>
            <p:cNvPr id="13" name="Google Shape;83;p13">
              <a:extLst>
                <a:ext uri="{FF2B5EF4-FFF2-40B4-BE49-F238E27FC236}">
                  <a16:creationId xmlns:a16="http://schemas.microsoft.com/office/drawing/2014/main" id="{98DA2046-2DB6-40FB-BE57-027A26FE6883}"/>
                </a:ext>
              </a:extLst>
            </p:cNvPr>
            <p:cNvSpPr/>
            <p:nvPr/>
          </p:nvSpPr>
          <p:spPr>
            <a:xfrm>
              <a:off x="2240" y="0"/>
              <a:ext cx="995662" cy="1016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" name="Google Shape;84;p13">
              <a:extLst>
                <a:ext uri="{FF2B5EF4-FFF2-40B4-BE49-F238E27FC236}">
                  <a16:creationId xmlns:a16="http://schemas.microsoft.com/office/drawing/2014/main" id="{ECD33867-C907-410D-8311-A6DCE341CF74}"/>
                </a:ext>
              </a:extLst>
            </p:cNvPr>
            <p:cNvSpPr txBox="1"/>
            <p:nvPr/>
          </p:nvSpPr>
          <p:spPr>
            <a:xfrm>
              <a:off x="337824" y="148019"/>
              <a:ext cx="328500" cy="738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0" i="0" u="none" strike="noStrike" cap="none" dirty="0">
                  <a:solidFill>
                    <a:schemeClr val="lt1"/>
                  </a:solidFill>
                  <a:latin typeface="+mn-lt"/>
                  <a:ea typeface="Poppins Medium"/>
                  <a:cs typeface="Poppins Medium"/>
                  <a:sym typeface="Poppins Medium"/>
                </a:rPr>
                <a:t>2</a:t>
              </a:r>
              <a:endParaRPr sz="1000" dirty="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5" name="Google Shape;85;p13">
            <a:extLst>
              <a:ext uri="{FF2B5EF4-FFF2-40B4-BE49-F238E27FC236}">
                <a16:creationId xmlns:a16="http://schemas.microsoft.com/office/drawing/2014/main" id="{EDD99A18-E784-4221-AF11-FDFF8F4E60EC}"/>
              </a:ext>
            </a:extLst>
          </p:cNvPr>
          <p:cNvGrpSpPr/>
          <p:nvPr/>
        </p:nvGrpSpPr>
        <p:grpSpPr>
          <a:xfrm>
            <a:off x="5052061" y="4300035"/>
            <a:ext cx="497674" cy="507840"/>
            <a:chOff x="2240" y="0"/>
            <a:chExt cx="995662" cy="1016000"/>
          </a:xfrm>
        </p:grpSpPr>
        <p:sp>
          <p:nvSpPr>
            <p:cNvPr id="16" name="Google Shape;86;p13">
              <a:extLst>
                <a:ext uri="{FF2B5EF4-FFF2-40B4-BE49-F238E27FC236}">
                  <a16:creationId xmlns:a16="http://schemas.microsoft.com/office/drawing/2014/main" id="{BC570C70-5DF9-42D8-979B-24B8B689183B}"/>
                </a:ext>
              </a:extLst>
            </p:cNvPr>
            <p:cNvSpPr/>
            <p:nvPr/>
          </p:nvSpPr>
          <p:spPr>
            <a:xfrm>
              <a:off x="2240" y="0"/>
              <a:ext cx="995662" cy="101600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Google Shape;87;p13">
              <a:extLst>
                <a:ext uri="{FF2B5EF4-FFF2-40B4-BE49-F238E27FC236}">
                  <a16:creationId xmlns:a16="http://schemas.microsoft.com/office/drawing/2014/main" id="{223ED359-9BB8-4DCD-8485-F8288FF0E600}"/>
                </a:ext>
              </a:extLst>
            </p:cNvPr>
            <p:cNvSpPr txBox="1"/>
            <p:nvPr/>
          </p:nvSpPr>
          <p:spPr>
            <a:xfrm>
              <a:off x="341083" y="148019"/>
              <a:ext cx="322200" cy="73889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0" i="0" u="none" strike="noStrike" cap="none">
                  <a:solidFill>
                    <a:schemeClr val="lt1"/>
                  </a:solidFill>
                  <a:latin typeface="+mn-lt"/>
                  <a:ea typeface="Poppins Medium"/>
                  <a:cs typeface="Poppins Medium"/>
                  <a:sym typeface="Poppins Medium"/>
                </a:rPr>
                <a:t>3</a:t>
              </a:r>
              <a:endParaRPr sz="100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18" name="Google Shape;88;p13">
            <a:extLst>
              <a:ext uri="{FF2B5EF4-FFF2-40B4-BE49-F238E27FC236}">
                <a16:creationId xmlns:a16="http://schemas.microsoft.com/office/drawing/2014/main" id="{A30DB24A-F4C6-4842-9EC6-6249BB3793C2}"/>
              </a:ext>
            </a:extLst>
          </p:cNvPr>
          <p:cNvSpPr txBox="1"/>
          <p:nvPr/>
        </p:nvSpPr>
        <p:spPr>
          <a:xfrm>
            <a:off x="5717474" y="2778898"/>
            <a:ext cx="595817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Medium"/>
                <a:sym typeface="Poppins Medium"/>
              </a:rPr>
              <a:t>Next, we will describe the cloud database system how to store cloud structured data based on Google Big Table (GBT).   The operations of  GBT will be elaborated by step-by-step.  </a:t>
            </a:r>
            <a:endParaRPr sz="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Medium"/>
              <a:sym typeface="Poppins Medium"/>
            </a:endParaRPr>
          </a:p>
        </p:txBody>
      </p:sp>
      <p:sp>
        <p:nvSpPr>
          <p:cNvPr id="19" name="Google Shape;89;p13">
            <a:extLst>
              <a:ext uri="{FF2B5EF4-FFF2-40B4-BE49-F238E27FC236}">
                <a16:creationId xmlns:a16="http://schemas.microsoft.com/office/drawing/2014/main" id="{16B5282D-3C04-475A-B7BD-FC54A6A657C8}"/>
              </a:ext>
            </a:extLst>
          </p:cNvPr>
          <p:cNvSpPr txBox="1"/>
          <p:nvPr/>
        </p:nvSpPr>
        <p:spPr>
          <a:xfrm>
            <a:off x="5808442" y="4316386"/>
            <a:ext cx="577623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Medium"/>
                <a:sym typeface="Poppins Medium"/>
              </a:rPr>
              <a:t>Finally, the load balancing mechanisms are given to demonstrate how to efficiently store data in the cloud storage platform with the workload and node heterogenous considerations.</a:t>
            </a:r>
            <a:endParaRPr sz="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Medium"/>
              <a:sym typeface="Poppins Medium"/>
            </a:endParaRPr>
          </a:p>
        </p:txBody>
      </p:sp>
      <p:sp>
        <p:nvSpPr>
          <p:cNvPr id="23" name="Google Shape;88;p13">
            <a:extLst>
              <a:ext uri="{FF2B5EF4-FFF2-40B4-BE49-F238E27FC236}">
                <a16:creationId xmlns:a16="http://schemas.microsoft.com/office/drawing/2014/main" id="{A30DB24A-F4C6-4842-9EC6-6249BB3793C2}"/>
              </a:ext>
            </a:extLst>
          </p:cNvPr>
          <p:cNvSpPr txBox="1"/>
          <p:nvPr/>
        </p:nvSpPr>
        <p:spPr>
          <a:xfrm>
            <a:off x="5717474" y="1128079"/>
            <a:ext cx="611841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 Medium"/>
                <a:sym typeface="Poppins Medium"/>
              </a:rPr>
              <a:t>In this unit, we will focus on the kernel technologies of cloud storage.  First, we introduce the cloud file system. The details will be elaborated based on the well-known Hadoop distributed file system (HDFS). </a:t>
            </a:r>
            <a:endParaRPr sz="8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0608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E8233DA9-D87E-4B0A-A199-409AEEF62A5C}"/>
              </a:ext>
            </a:extLst>
          </p:cNvPr>
          <p:cNvGrpSpPr/>
          <p:nvPr/>
        </p:nvGrpSpPr>
        <p:grpSpPr>
          <a:xfrm>
            <a:off x="4980478" y="572611"/>
            <a:ext cx="6412020" cy="1929137"/>
            <a:chOff x="4009927" y="158277"/>
            <a:chExt cx="3818676" cy="1570315"/>
          </a:xfrm>
        </p:grpSpPr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1427F16F-FBBC-4F96-889D-29019B44D8D7}"/>
                </a:ext>
              </a:extLst>
            </p:cNvPr>
            <p:cNvSpPr/>
            <p:nvPr/>
          </p:nvSpPr>
          <p:spPr>
            <a:xfrm>
              <a:off x="4616494" y="216832"/>
              <a:ext cx="3212109" cy="1511760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4461" rIns="207330" bIns="114461" numCol="1" spcCol="1270" anchor="t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000" b="1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Cloud File System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Hadoop Distributed File System(HDFS)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HDFS Operation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Replication management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Placement management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Balancer</a:t>
              </a:r>
            </a:p>
          </p:txBody>
        </p:sp>
        <p:sp>
          <p:nvSpPr>
            <p:cNvPr id="5" name="文字方塊 17">
              <a:extLst>
                <a:ext uri="{FF2B5EF4-FFF2-40B4-BE49-F238E27FC236}">
                  <a16:creationId xmlns:a16="http://schemas.microsoft.com/office/drawing/2014/main" id="{B1412292-676F-4D0B-BB34-C3714352AD6D}"/>
                </a:ext>
              </a:extLst>
            </p:cNvPr>
            <p:cNvSpPr txBox="1"/>
            <p:nvPr/>
          </p:nvSpPr>
          <p:spPr>
            <a:xfrm>
              <a:off x="4009927" y="158277"/>
              <a:ext cx="482298" cy="676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4800" b="1" dirty="0">
                  <a:solidFill>
                    <a:schemeClr val="bg1">
                      <a:lumMod val="65000"/>
                    </a:schemeClr>
                  </a:solidFill>
                </a:rPr>
                <a:t>01</a:t>
              </a:r>
              <a:endParaRPr kumimoji="1" lang="zh-TW" altLang="en-US" sz="48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EFFE203-361E-4CE9-B4D4-49B698BDA14C}"/>
              </a:ext>
            </a:extLst>
          </p:cNvPr>
          <p:cNvGrpSpPr/>
          <p:nvPr/>
        </p:nvGrpSpPr>
        <p:grpSpPr>
          <a:xfrm>
            <a:off x="4980478" y="2878400"/>
            <a:ext cx="5567959" cy="2173006"/>
            <a:chOff x="4009927" y="158277"/>
            <a:chExt cx="4205863" cy="1567869"/>
          </a:xfrm>
        </p:grpSpPr>
        <p:sp>
          <p:nvSpPr>
            <p:cNvPr id="11" name="任意多边形 18">
              <a:extLst>
                <a:ext uri="{FF2B5EF4-FFF2-40B4-BE49-F238E27FC236}">
                  <a16:creationId xmlns:a16="http://schemas.microsoft.com/office/drawing/2014/main" id="{80FEFEF2-B513-4016-A3DF-B03F51B02D27}"/>
                </a:ext>
              </a:extLst>
            </p:cNvPr>
            <p:cNvSpPr/>
            <p:nvPr/>
          </p:nvSpPr>
          <p:spPr>
            <a:xfrm>
              <a:off x="4779270" y="214386"/>
              <a:ext cx="3436520" cy="1511760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4461" rIns="207330" bIns="114461" numCol="1" spcCol="1270" anchor="t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Cloud Database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Noto Sans CJK TC" panose="020B0500000000000000" pitchFamily="34" charset="-128"/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BigTable data model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BigTable system architecture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Load Balancing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Noto Sans CJK TC" panose="020B0500000000000000" pitchFamily="34" charset="-128"/>
                <a:cs typeface="+mn-ea"/>
                <a:sym typeface="+mn-lt"/>
              </a:endParaRPr>
            </a:p>
          </p:txBody>
        </p:sp>
        <p:sp>
          <p:nvSpPr>
            <p:cNvPr id="12" name="文字方塊 16">
              <a:extLst>
                <a:ext uri="{FF2B5EF4-FFF2-40B4-BE49-F238E27FC236}">
                  <a16:creationId xmlns:a16="http://schemas.microsoft.com/office/drawing/2014/main" id="{508C1ABE-B65E-4976-8FC2-CF343EEEEAD7}"/>
                </a:ext>
              </a:extLst>
            </p:cNvPr>
            <p:cNvSpPr txBox="1"/>
            <p:nvPr/>
          </p:nvSpPr>
          <p:spPr>
            <a:xfrm>
              <a:off x="4009927" y="158277"/>
              <a:ext cx="7456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4800" b="1" dirty="0">
                  <a:solidFill>
                    <a:srgbClr val="0070C0"/>
                  </a:solidFill>
                </a:rPr>
                <a:t>02</a:t>
              </a:r>
              <a:endParaRPr kumimoji="1" lang="zh-TW" altLang="en-US" sz="4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9443C45F-936F-447F-B509-1EE610B8456E}"/>
              </a:ext>
            </a:extLst>
          </p:cNvPr>
          <p:cNvSpPr/>
          <p:nvPr/>
        </p:nvSpPr>
        <p:spPr>
          <a:xfrm>
            <a:off x="0" y="0"/>
            <a:ext cx="4194810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EEDE92B4-F640-49A5-9BD9-2AE20883EE3B}"/>
              </a:ext>
            </a:extLst>
          </p:cNvPr>
          <p:cNvSpPr txBox="1">
            <a:spLocks/>
          </p:cNvSpPr>
          <p:nvPr/>
        </p:nvSpPr>
        <p:spPr>
          <a:xfrm>
            <a:off x="609600" y="2431038"/>
            <a:ext cx="268224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200" dirty="0">
                <a:solidFill>
                  <a:schemeClr val="bg1"/>
                </a:solidFill>
              </a:rPr>
              <a:t>簡報大綱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1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388406" y="1241182"/>
            <a:ext cx="5238960" cy="526526"/>
            <a:chOff x="2771775" y="1080282"/>
            <a:chExt cx="6076011" cy="394895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49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SQL (Structure Query Language)</a:t>
              </a: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MySQL, PostgreSQL, SQLite, etc.</a:t>
              </a: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Cloud Database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177296E2-F1CC-48DC-96FA-73D7A64595AC}"/>
              </a:ext>
            </a:extLst>
          </p:cNvPr>
          <p:cNvGrpSpPr/>
          <p:nvPr/>
        </p:nvGrpSpPr>
        <p:grpSpPr>
          <a:xfrm>
            <a:off x="6388406" y="1975524"/>
            <a:ext cx="5238960" cy="526526"/>
            <a:chOff x="2771775" y="1080282"/>
            <a:chExt cx="6076011" cy="394895"/>
          </a:xfrm>
        </p:grpSpPr>
        <p:sp>
          <p:nvSpPr>
            <p:cNvPr id="49" name="Text Placeholder 37">
              <a:extLst>
                <a:ext uri="{FF2B5EF4-FFF2-40B4-BE49-F238E27FC236}">
                  <a16:creationId xmlns:a16="http://schemas.microsoft.com/office/drawing/2014/main" id="{3EBBADBC-8AA8-4B67-9017-39A5AADF52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77850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NonSQL (Not only SQL)</a:t>
              </a:r>
            </a:p>
          </p:txBody>
        </p:sp>
        <p:sp>
          <p:nvSpPr>
            <p:cNvPr id="50" name="Text Placeholder 254">
              <a:extLst>
                <a:ext uri="{FF2B5EF4-FFF2-40B4-BE49-F238E27FC236}">
                  <a16:creationId xmlns:a16="http://schemas.microsoft.com/office/drawing/2014/main" id="{C5CAB8A5-E181-4679-8970-DC9F3C34E4BC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2771775" y="1290511"/>
              <a:ext cx="6076011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MongoDB,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CouchDB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, Cassandra, </a:t>
              </a:r>
              <a:r>
                <a:rPr kumimoji="0" lang="en-US" altLang="zh-TW" sz="1600" dirty="0" err="1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</a:rPr>
                <a:t>Hbase</a:t>
              </a:r>
              <a:r>
                <a:rPr kumimoji="0" lang="en-US" altLang="zh-TW" sz="1600" dirty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</a:rPr>
                <a:t>, </a:t>
              </a:r>
              <a:r>
                <a:rPr kumimoji="0" lang="en-US" altLang="zh-TW" sz="1600" dirty="0" err="1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</a:rPr>
                <a:t>BigTable</a:t>
              </a:r>
              <a:r>
                <a:rPr kumimoji="0" lang="en-US" altLang="zh-TW" sz="1600" dirty="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</a:rPr>
                <a:t>, etc.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855982" y="1241183"/>
            <a:ext cx="5238960" cy="526525"/>
            <a:chOff x="2771775" y="1080282"/>
            <a:chExt cx="6076011" cy="394895"/>
          </a:xfrm>
        </p:grpSpPr>
        <p:sp>
          <p:nvSpPr>
            <p:cNvPr id="26" name="Text Placeholder 37"/>
            <p:cNvSpPr txBox="1">
              <a:spLocks/>
            </p:cNvSpPr>
            <p:nvPr/>
          </p:nvSpPr>
          <p:spPr bwMode="auto">
            <a:xfrm>
              <a:off x="2977849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SQL </a:t>
              </a:r>
              <a:r>
                <a:rPr lang="en-US" altLang="zh-TW" sz="2000" b="1" dirty="0" err="1">
                  <a:latin typeface="+mn-lt"/>
                  <a:cs typeface="Calibri" panose="020F0502020204030204" pitchFamily="34" charset="0"/>
                </a:rPr>
                <a:t>v.s</a:t>
              </a: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. NonSQL</a:t>
              </a:r>
            </a:p>
          </p:txBody>
        </p:sp>
        <p:sp>
          <p:nvSpPr>
            <p:cNvPr id="27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5" y="1597417"/>
            <a:ext cx="544068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388406" y="1241181"/>
            <a:ext cx="5238960" cy="2824867"/>
            <a:chOff x="2771775" y="1080282"/>
            <a:chExt cx="6076011" cy="2118654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49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endParaRPr lang="en-US" altLang="zh-TW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167607"/>
              <a:ext cx="6076011" cy="20313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Row key: “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com.cnn.www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”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Column families (column keys with the same type): “contents” and "anchor“ </a:t>
              </a:r>
            </a:p>
            <a:p>
              <a:pPr marL="628650" lvl="1" indent="-1714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Anchors=&gt; two column qualifier : “ cnnsi.com” and “ my.look.ca” (the names of referring sites) =&gt; two column keys: “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anchor:cnnsi.com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” and “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anchor:my.look.ca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” =&gt;  the contents of two cells: “CNN” and “CNN.com” hyperlink </a:t>
              </a:r>
            </a:p>
            <a:p>
              <a:pPr marL="628650" lvl="1" indent="-1714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Timestamp:  multiple versions of data in a cell </a:t>
              </a: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 err="1"/>
              <a:t>BigTable</a:t>
            </a:r>
            <a:r>
              <a:rPr lang="en-US" altLang="zh-TW" sz="3200" dirty="0"/>
              <a:t> data model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2661" r="2269"/>
          <a:stretch/>
        </p:blipFill>
        <p:spPr>
          <a:xfrm>
            <a:off x="564634" y="1588221"/>
            <a:ext cx="5732873" cy="128748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D1212C2-72A0-4E42-821A-5BCDD709A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15" y="4182481"/>
            <a:ext cx="828518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6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388406" y="1241181"/>
            <a:ext cx="5238960" cy="2496296"/>
            <a:chOff x="2771775" y="1080282"/>
            <a:chExt cx="6076011" cy="1872225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49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endParaRPr lang="en-US" altLang="zh-TW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16619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Distributed database among a number of commodity servers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Log and data via GFS  (Google File System) to servers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GFS data =&gt;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SSTable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 file format =&gt; server storage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Chubby (Persistent distributed lock service) maintains the consistency of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Bigtable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. </a:t>
              </a: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BigTable system architecture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8" y="1466520"/>
            <a:ext cx="4557155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1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BigTable system architecture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796BD1EF-BCF5-410C-A682-16404BB5D3C2}"/>
              </a:ext>
            </a:extLst>
          </p:cNvPr>
          <p:cNvGrpSpPr/>
          <p:nvPr/>
        </p:nvGrpSpPr>
        <p:grpSpPr>
          <a:xfrm>
            <a:off x="-199239" y="-365760"/>
            <a:ext cx="12630150" cy="7543800"/>
            <a:chOff x="-199239" y="-365760"/>
            <a:chExt cx="12630150" cy="7543800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1F9890E9-49A2-4382-A171-B29EDCEE6961}"/>
                </a:ext>
              </a:extLst>
            </p:cNvPr>
            <p:cNvCxnSpPr>
              <a:cxnSpLocks/>
            </p:cNvCxnSpPr>
            <p:nvPr/>
          </p:nvCxnSpPr>
          <p:spPr>
            <a:xfrm>
              <a:off x="11727180" y="-365760"/>
              <a:ext cx="0" cy="7543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460F6750-0A8E-4735-85AB-1590C1A81D02}"/>
                </a:ext>
              </a:extLst>
            </p:cNvPr>
            <p:cNvCxnSpPr>
              <a:cxnSpLocks/>
            </p:cNvCxnSpPr>
            <p:nvPr/>
          </p:nvCxnSpPr>
          <p:spPr>
            <a:xfrm>
              <a:off x="464819" y="-365760"/>
              <a:ext cx="0" cy="7543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BF7902DB-8022-433C-9613-D44CF20E8439}"/>
                </a:ext>
              </a:extLst>
            </p:cNvPr>
            <p:cNvCxnSpPr/>
            <p:nvPr/>
          </p:nvCxnSpPr>
          <p:spPr>
            <a:xfrm>
              <a:off x="-199239" y="275112"/>
              <a:ext cx="126301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F64928FA-FC15-4202-A75B-BE9A5BD28343}"/>
                </a:ext>
              </a:extLst>
            </p:cNvPr>
            <p:cNvCxnSpPr/>
            <p:nvPr/>
          </p:nvCxnSpPr>
          <p:spPr>
            <a:xfrm>
              <a:off x="-199239" y="669402"/>
              <a:ext cx="126301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63" y="777129"/>
            <a:ext cx="8076461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Master Server and Chubby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55" y="745612"/>
            <a:ext cx="8114962" cy="48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37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206606" y="2364922"/>
            <a:ext cx="5238960" cy="1511411"/>
            <a:chOff x="2771775" y="1080282"/>
            <a:chExt cx="6076011" cy="1133560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49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Tablet server</a:t>
              </a: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923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Storing one or more tablets and table splitting 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Tablet size in 100-200 MB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Handling tablet reading and writing requests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 in tablet server</a:t>
              </a:r>
            </a:p>
            <a:p>
              <a:pPr marL="628650" lvl="1" indent="-1714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Key-column pair values</a:t>
              </a: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Tablet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6206606" y="1563584"/>
            <a:ext cx="5238960" cy="526525"/>
            <a:chOff x="2771775" y="1080282"/>
            <a:chExt cx="6076011" cy="394895"/>
          </a:xfrm>
        </p:grpSpPr>
        <p:sp>
          <p:nvSpPr>
            <p:cNvPr id="26" name="Text Placeholder 37"/>
            <p:cNvSpPr txBox="1">
              <a:spLocks/>
            </p:cNvSpPr>
            <p:nvPr/>
          </p:nvSpPr>
          <p:spPr bwMode="auto">
            <a:xfrm>
              <a:off x="2977850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Tablet Location </a:t>
              </a:r>
            </a:p>
          </p:txBody>
        </p:sp>
        <p:sp>
          <p:nvSpPr>
            <p:cNvPr id="27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1846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Three-level hierarchy</a:t>
              </a: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2785"/>
            <a:ext cx="5504470" cy="3016523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82ED709-F6B7-461B-A309-09955D35B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87" y="4066981"/>
            <a:ext cx="5961765" cy="25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04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Tablet data reading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52" y="710510"/>
            <a:ext cx="6862167" cy="49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18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SSTable in Tablet server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56" y="995112"/>
            <a:ext cx="8239760" cy="46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27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Tablet data writing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6" y="766969"/>
            <a:ext cx="6269592" cy="48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E8233DA9-D87E-4B0A-A199-409AEEF62A5C}"/>
              </a:ext>
            </a:extLst>
          </p:cNvPr>
          <p:cNvGrpSpPr/>
          <p:nvPr/>
        </p:nvGrpSpPr>
        <p:grpSpPr>
          <a:xfrm>
            <a:off x="4980477" y="572611"/>
            <a:ext cx="6732061" cy="1929137"/>
            <a:chOff x="4009927" y="158277"/>
            <a:chExt cx="3818676" cy="1570315"/>
          </a:xfrm>
        </p:grpSpPr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1427F16F-FBBC-4F96-889D-29019B44D8D7}"/>
                </a:ext>
              </a:extLst>
            </p:cNvPr>
            <p:cNvSpPr/>
            <p:nvPr/>
          </p:nvSpPr>
          <p:spPr>
            <a:xfrm>
              <a:off x="4616494" y="216832"/>
              <a:ext cx="3212109" cy="1511760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4461" rIns="207330" bIns="114461" numCol="1" spcCol="1270" anchor="t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Cloud File System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Hadoop Distributed File System(</a:t>
              </a:r>
              <a:r>
                <a:rPr lang="en-US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HDFS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)</a:t>
              </a:r>
              <a:r>
                <a:rPr lang="zh-TW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 </a:t>
              </a:r>
              <a:r>
                <a:rPr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Architecture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Noto Sans CJK TC" panose="020B0500000000000000" pitchFamily="34" charset="-128"/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HDFS Operation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Replication management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Loader Balancer</a:t>
              </a:r>
            </a:p>
          </p:txBody>
        </p:sp>
        <p:sp>
          <p:nvSpPr>
            <p:cNvPr id="5" name="文字方塊 17">
              <a:extLst>
                <a:ext uri="{FF2B5EF4-FFF2-40B4-BE49-F238E27FC236}">
                  <a16:creationId xmlns:a16="http://schemas.microsoft.com/office/drawing/2014/main" id="{B1412292-676F-4D0B-BB34-C3714352AD6D}"/>
                </a:ext>
              </a:extLst>
            </p:cNvPr>
            <p:cNvSpPr txBox="1"/>
            <p:nvPr/>
          </p:nvSpPr>
          <p:spPr>
            <a:xfrm>
              <a:off x="4009927" y="158277"/>
              <a:ext cx="7456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4800" b="1" dirty="0">
                  <a:solidFill>
                    <a:srgbClr val="0070C0"/>
                  </a:solidFill>
                </a:rPr>
                <a:t>01</a:t>
              </a:r>
              <a:endParaRPr kumimoji="1" lang="zh-TW" altLang="en-US" sz="4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EFFE203-361E-4CE9-B4D4-49B698BDA14C}"/>
              </a:ext>
            </a:extLst>
          </p:cNvPr>
          <p:cNvGrpSpPr/>
          <p:nvPr/>
        </p:nvGrpSpPr>
        <p:grpSpPr>
          <a:xfrm>
            <a:off x="4980478" y="2878400"/>
            <a:ext cx="5567959" cy="2173006"/>
            <a:chOff x="4009927" y="158277"/>
            <a:chExt cx="4205863" cy="1567869"/>
          </a:xfrm>
        </p:grpSpPr>
        <p:sp>
          <p:nvSpPr>
            <p:cNvPr id="11" name="任意多边形 18">
              <a:extLst>
                <a:ext uri="{FF2B5EF4-FFF2-40B4-BE49-F238E27FC236}">
                  <a16:creationId xmlns:a16="http://schemas.microsoft.com/office/drawing/2014/main" id="{80FEFEF2-B513-4016-A3DF-B03F51B02D27}"/>
                </a:ext>
              </a:extLst>
            </p:cNvPr>
            <p:cNvSpPr/>
            <p:nvPr/>
          </p:nvSpPr>
          <p:spPr>
            <a:xfrm>
              <a:off x="4779270" y="214386"/>
              <a:ext cx="3436520" cy="1511760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4461" rIns="207330" bIns="114461" numCol="1" spcCol="1270" anchor="t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000" b="1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Cloud Database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ea typeface="Noto Sans CJK TC" panose="020B0500000000000000" pitchFamily="34" charset="-128"/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BigTable data model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BigTable system architecture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Tablet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TW" dirty="0">
                  <a:solidFill>
                    <a:schemeClr val="bg1">
                      <a:lumMod val="65000"/>
                    </a:schemeClr>
                  </a:solidFill>
                  <a:ea typeface="Noto Sans CJK TC" panose="020B0500000000000000" pitchFamily="34" charset="-128"/>
                  <a:cs typeface="+mn-ea"/>
                  <a:sym typeface="+mn-lt"/>
                </a:rPr>
                <a:t>Load Balancing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ea typeface="Noto Sans CJK TC" panose="020B0500000000000000" pitchFamily="34" charset="-128"/>
                <a:cs typeface="+mn-ea"/>
                <a:sym typeface="+mn-lt"/>
              </a:endParaRPr>
            </a:p>
          </p:txBody>
        </p:sp>
        <p:sp>
          <p:nvSpPr>
            <p:cNvPr id="12" name="文字方塊 16">
              <a:extLst>
                <a:ext uri="{FF2B5EF4-FFF2-40B4-BE49-F238E27FC236}">
                  <a16:creationId xmlns:a16="http://schemas.microsoft.com/office/drawing/2014/main" id="{508C1ABE-B65E-4976-8FC2-CF343EEEEAD7}"/>
                </a:ext>
              </a:extLst>
            </p:cNvPr>
            <p:cNvSpPr txBox="1"/>
            <p:nvPr/>
          </p:nvSpPr>
          <p:spPr>
            <a:xfrm>
              <a:off x="4009927" y="158277"/>
              <a:ext cx="611726" cy="59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4800" b="1" dirty="0">
                  <a:solidFill>
                    <a:schemeClr val="bg1">
                      <a:lumMod val="65000"/>
                    </a:schemeClr>
                  </a:solidFill>
                </a:rPr>
                <a:t>02</a:t>
              </a:r>
              <a:endParaRPr kumimoji="1" lang="zh-TW" altLang="en-US" sz="48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9443C45F-936F-447F-B509-1EE610B8456E}"/>
              </a:ext>
            </a:extLst>
          </p:cNvPr>
          <p:cNvSpPr/>
          <p:nvPr/>
        </p:nvSpPr>
        <p:spPr>
          <a:xfrm>
            <a:off x="0" y="0"/>
            <a:ext cx="4194810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EEDE92B4-F640-49A5-9BD9-2AE20883EE3B}"/>
              </a:ext>
            </a:extLst>
          </p:cNvPr>
          <p:cNvSpPr txBox="1">
            <a:spLocks/>
          </p:cNvSpPr>
          <p:nvPr/>
        </p:nvSpPr>
        <p:spPr>
          <a:xfrm>
            <a:off x="609600" y="2431038"/>
            <a:ext cx="268224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44960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666469" y="995112"/>
            <a:ext cx="9178806" cy="3419626"/>
            <a:chOff x="2771775" y="1080282"/>
            <a:chExt cx="6076011" cy="2564725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49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endParaRPr lang="en-US" altLang="zh-TW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2354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Balancing workload and data volume.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If a certain tablet gets a spike of traffic, Bigtable splits the tablet in two, then moves one of the new tablets to another node.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Splitting busier/larger tablets in half and merges less-accessed/smaller tablets together.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Balancing tablets among tablet servers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2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Computing the average number </a:t>
              </a:r>
              <a:r>
                <a:rPr kumimoji="0" lang="en-US" altLang="zh-TW" sz="12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ave_tab</a:t>
              </a:r>
              <a:r>
                <a:rPr kumimoji="0" lang="en-US" altLang="zh-TW" sz="12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 of tablets among all table servers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2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Computing the allowable number </a:t>
              </a:r>
              <a:r>
                <a:rPr kumimoji="0" lang="en-US" altLang="zh-TW" sz="120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of tablets </a:t>
              </a:r>
              <a:r>
                <a:rPr kumimoji="0" lang="en-US" altLang="zh-TW" sz="12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in the range [</a:t>
              </a:r>
              <a:r>
                <a:rPr kumimoji="0" lang="en-US" altLang="zh-TW" sz="12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ave_tab</a:t>
              </a:r>
              <a:r>
                <a:rPr kumimoji="0" lang="en-US" altLang="zh-TW" sz="12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*(1-threshold), </a:t>
              </a:r>
              <a:r>
                <a:rPr kumimoji="0" lang="en-US" altLang="zh-TW" sz="12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ave_tab</a:t>
              </a:r>
              <a:r>
                <a:rPr kumimoji="0" lang="en-US" altLang="zh-TW" sz="12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*(</a:t>
              </a:r>
              <a:r>
                <a:rPr kumimoji="0" lang="en-US" altLang="zh-TW" sz="12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1+threshold</a:t>
              </a:r>
              <a:r>
                <a:rPr kumimoji="0" lang="en-US" altLang="zh-TW" sz="12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], threshold=0.2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2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Moving out the excess number of tablets from the tablet servers with more than  range upper bound to the tablet servers with less than range lower bound.  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2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Repeating the above steps at next load-balancing trigger time (e.g. 5 mins)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Load Balancing</a:t>
            </a:r>
          </a:p>
        </p:txBody>
      </p:sp>
    </p:spTree>
    <p:extLst>
      <p:ext uri="{BB962C8B-B14F-4D97-AF65-F5344CB8AC3E}">
        <p14:creationId xmlns:p14="http://schemas.microsoft.com/office/powerpoint/2010/main" val="345138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98912" y="155772"/>
            <a:ext cx="10972800" cy="7200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References</a:t>
            </a:r>
            <a:endParaRPr lang="zh-TW" altLang="en-US" sz="3200" dirty="0"/>
          </a:p>
        </p:txBody>
      </p:sp>
      <p:sp>
        <p:nvSpPr>
          <p:cNvPr id="2" name="文字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[1] T. White, </a:t>
            </a:r>
            <a:r>
              <a:rPr lang="en-US" altLang="zh-TW" sz="1400" b="0" i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Hadoop: The Definitive Guide, 3rd ed.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Sebastopol, CA,</a:t>
            </a:r>
            <a:r>
              <a:rPr lang="en-US" altLang="zh-TW" sz="1200" b="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USA: O’Reilly Media, 2012.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[2] (2019). Hadoop Distributed File System. [Online].Available: http://limitedcode.blogspot.com/2014/10/hdfs-hadoop-distributed-file-system-hdfs.html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[3] K.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Shvachko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H.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Kuang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Radia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and R.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Chansler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“The Hadoop Distributed File System,” in </a:t>
            </a:r>
            <a:r>
              <a:rPr lang="en-US" altLang="zh-TW" sz="1400" b="0" i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Proc. IEEE 26th </a:t>
            </a:r>
            <a:r>
              <a:rPr lang="en-US" altLang="zh-TW" sz="1400" b="0" i="1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Symp</a:t>
            </a:r>
            <a:r>
              <a:rPr lang="en-US" altLang="zh-TW" sz="1400" b="0" i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. Mass Storage Systems and Technologies (MSST)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Jun. 2010, pp. 1–10.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[4] </a:t>
            </a: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S. </a:t>
            </a:r>
            <a:r>
              <a:rPr lang="en-US" altLang="zh-TW" sz="1400" b="0" kern="0" dirty="0" err="1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Ghemawat</a:t>
            </a: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H. </a:t>
            </a:r>
            <a:r>
              <a:rPr lang="en-US" altLang="zh-TW" sz="1400" b="0" kern="0" dirty="0" err="1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Gobioff</a:t>
            </a: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and S.-T. Leung, “The Google File System,” in </a:t>
            </a:r>
            <a:r>
              <a:rPr lang="en-US" altLang="zh-TW" sz="1400" b="0" i="1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Proc. 19th ACM </a:t>
            </a:r>
            <a:r>
              <a:rPr lang="en-US" altLang="zh-TW" sz="1400" b="0" i="1" kern="0" dirty="0" err="1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Symp</a:t>
            </a:r>
            <a:r>
              <a:rPr lang="en-US" altLang="zh-TW" sz="1400" b="0" i="1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. Operating Systems Principles</a:t>
            </a: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Dec. 2003, vol. 37, no. 5, pp. 29–43.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[5] F. Wang, J. </a:t>
            </a:r>
            <a:r>
              <a:rPr lang="en-US" altLang="zh-TW" sz="1400" b="0" kern="0" dirty="0" err="1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Qiu</a:t>
            </a: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J. Yang, B. Dong, X. Li and Y. Li, “Hadoop High Availability through Metadata Replication,” in </a:t>
            </a:r>
            <a:r>
              <a:rPr lang="en-US" altLang="zh-TW" sz="1400" b="0" i="1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Proc. 1st Int. Workshop Cloud Data Manage</a:t>
            </a: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2009, pp. 37–44.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[6] F. Chang, J. Dean, S. Et al, “</a:t>
            </a:r>
            <a:r>
              <a:rPr lang="en-US" altLang="zh-TW" sz="1400" b="0" kern="0" dirty="0" err="1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Bigtable</a:t>
            </a: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: A Distributed Storage System for Structured Data”, </a:t>
            </a:r>
            <a:r>
              <a:rPr lang="en-US" altLang="zh-TW" sz="1400" b="0" i="1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OSDI</a:t>
            </a:r>
            <a:r>
              <a:rPr lang="en-US" altLang="zh-TW" sz="1400" b="0" kern="0" dirty="0"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, 2006.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[7] (2012).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BigTable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Overview [Online]. Available: https://cloud.google.com/bigtable/docs/overview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[8] S.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Ramanathan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and S.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Goel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“Comparison of Cloud database: Amazon's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SimpleDB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and Google's BigTable,”</a:t>
            </a:r>
            <a:r>
              <a:rPr lang="en-US" altLang="zh-TW" sz="1400" b="0" i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International Conference on Recent Trends in Information Systems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2011, pp. 165- 168.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[9] S.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Kalid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A. Syed, A. Mohammad and M. N.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Halgamuge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“Big-data NoSQL databases: A comparison and analysis of “Big-Table”, “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DynamoDB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”, and “Cassandra”,” </a:t>
            </a:r>
            <a:r>
              <a:rPr lang="en-US" altLang="zh-TW" sz="1400" b="0" i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2017 IEEE 2nd International Conference on Big Data Analysis (ICBDA)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2017, pp. 89-93.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[10] R. Chaudhary, G. S. </a:t>
            </a:r>
            <a:r>
              <a:rPr lang="en-US" altLang="zh-TW" sz="1400" b="0" kern="0" dirty="0" err="1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Aujla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N. Kumar and J. J. P. C. Rodrigues, “Optimized Big Data Management across Multi-Cloud Data Centers: Software-Defined-Network-Based Analysis,” in </a:t>
            </a:r>
            <a:r>
              <a:rPr lang="en-US" altLang="zh-TW" sz="1400" b="0" i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IEEE Communications Magazine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Feb. 2018, vol. 56, no. 2, pp. 118-126.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400" b="0" dirty="0"/>
          </a:p>
          <a:p>
            <a:pPr marL="0" indent="0">
              <a:buNone/>
            </a:pPr>
            <a:endParaRPr lang="zh-TW" altLang="zh-TW" sz="1400" b="0" dirty="0"/>
          </a:p>
          <a:p>
            <a:pPr marL="0" indent="0">
              <a:buNone/>
            </a:pPr>
            <a:endParaRPr lang="zh-TW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787779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98912" y="155772"/>
            <a:ext cx="10972800" cy="7200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Reference</a:t>
            </a:r>
            <a:endParaRPr lang="zh-TW" altLang="en-US" sz="3200" dirty="0"/>
          </a:p>
        </p:txBody>
      </p:sp>
      <p:sp>
        <p:nvSpPr>
          <p:cNvPr id="2" name="文字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[11] Mike Burrows, “The Chubby lock service for loosely-coupled distributed systems,”</a:t>
            </a:r>
            <a:r>
              <a:rPr lang="en-US" altLang="zh-TW" sz="1200" b="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in</a:t>
            </a:r>
            <a:r>
              <a:rPr lang="en-US" altLang="zh-TW" sz="1400" b="0" i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Proc. of the 7th OSDI, </a:t>
            </a:r>
            <a:r>
              <a:rPr lang="en-US" altLang="zh-TW" sz="1400" b="0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Nov. 2006.</a:t>
            </a:r>
            <a:endParaRPr lang="zh-TW" altLang="zh-TW" sz="1200" b="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400" b="0" dirty="0"/>
          </a:p>
          <a:p>
            <a:pPr marL="0" indent="0">
              <a:buNone/>
            </a:pPr>
            <a:endParaRPr lang="zh-TW" altLang="zh-TW" sz="1400" b="0" dirty="0"/>
          </a:p>
          <a:p>
            <a:pPr marL="0" indent="0">
              <a:buNone/>
            </a:pPr>
            <a:endParaRPr lang="zh-TW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85265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17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388406" y="1241181"/>
            <a:ext cx="5238960" cy="2003854"/>
            <a:chOff x="2771775" y="1080282"/>
            <a:chExt cx="6076011" cy="1502893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50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endParaRPr lang="en-US" altLang="zh-TW" sz="2000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12926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b="1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Cloud Apps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b="1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b="1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Cloud database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b="1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b="1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Cloud file system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endParaRPr kumimoji="0" lang="en-US" altLang="zh-TW" sz="1600" b="1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b="1" dirty="0">
                  <a:solidFill>
                    <a:prstClr val="black"/>
                  </a:solidFill>
                  <a:latin typeface="Calibri" panose="020F0502020204030204" pitchFamily="34" charset="0"/>
                  <a:ea typeface="微軟正黑體" panose="020B0604030504040204" pitchFamily="34" charset="-120"/>
                </a:rPr>
                <a:t>Cloud servers</a:t>
              </a: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Architecture of Cloud File System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5" y="995112"/>
            <a:ext cx="4747671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388406" y="1241181"/>
            <a:ext cx="5238960" cy="772748"/>
            <a:chOff x="2771775" y="1080282"/>
            <a:chExt cx="6076011" cy="579562"/>
          </a:xfrm>
        </p:grpSpPr>
        <p:sp>
          <p:nvSpPr>
            <p:cNvPr id="16403" name="Text Placeholder 37"/>
            <p:cNvSpPr txBox="1">
              <a:spLocks/>
            </p:cNvSpPr>
            <p:nvPr/>
          </p:nvSpPr>
          <p:spPr bwMode="auto">
            <a:xfrm>
              <a:off x="2977850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File</a:t>
              </a:r>
            </a:p>
          </p:txBody>
        </p:sp>
        <p:sp>
          <p:nvSpPr>
            <p:cNvPr id="35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3693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Splitting into blocks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each block with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64M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 (configurable)</a:t>
              </a:r>
            </a:p>
          </p:txBody>
        </p:sp>
      </p:grpSp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Architecture of Cloud File System </a:t>
            </a:r>
            <a:br>
              <a:rPr lang="en-US" altLang="zh-TW" sz="3200" dirty="0"/>
            </a:br>
            <a:r>
              <a:rPr lang="en-US" altLang="zh-TW" sz="3200" dirty="0"/>
              <a:t>(Hadoop Distributed File System, HDFS)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177296E2-F1CC-48DC-96FA-73D7A64595AC}"/>
              </a:ext>
            </a:extLst>
          </p:cNvPr>
          <p:cNvGrpSpPr/>
          <p:nvPr/>
        </p:nvGrpSpPr>
        <p:grpSpPr>
          <a:xfrm>
            <a:off x="6388406" y="2298366"/>
            <a:ext cx="5238960" cy="1018969"/>
            <a:chOff x="2771775" y="1080282"/>
            <a:chExt cx="6076011" cy="764228"/>
          </a:xfrm>
        </p:grpSpPr>
        <p:sp>
          <p:nvSpPr>
            <p:cNvPr id="49" name="Text Placeholder 37">
              <a:extLst>
                <a:ext uri="{FF2B5EF4-FFF2-40B4-BE49-F238E27FC236}">
                  <a16:creationId xmlns:a16="http://schemas.microsoft.com/office/drawing/2014/main" id="{3EBBADBC-8AA8-4B67-9017-39A5AADF52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77850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Namenode</a:t>
              </a:r>
            </a:p>
          </p:txBody>
        </p:sp>
        <p:sp>
          <p:nvSpPr>
            <p:cNvPr id="50" name="Text Placeholder 254">
              <a:extLst>
                <a:ext uri="{FF2B5EF4-FFF2-40B4-BE49-F238E27FC236}">
                  <a16:creationId xmlns:a16="http://schemas.microsoft.com/office/drawing/2014/main" id="{C5CAB8A5-E181-4679-8970-DC9F3C34E4BC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2771775" y="1290511"/>
              <a:ext cx="6076011" cy="553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Maintaining the location information about the which blocks are stored in which </a:t>
              </a:r>
              <a:r>
                <a:rPr kumimoji="0" lang="en-US" altLang="zh-TW" sz="1600" dirty="0" err="1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datanodes</a:t>
              </a:r>
              <a:endParaRPr kumimoji="0" lang="en-US" altLang="zh-TW" sz="160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Replication management</a:t>
              </a: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9" y="1569207"/>
            <a:ext cx="5660486" cy="3192336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6388406" y="3670768"/>
            <a:ext cx="5238960" cy="1265189"/>
            <a:chOff x="2771775" y="1080282"/>
            <a:chExt cx="6076011" cy="948894"/>
          </a:xfrm>
        </p:grpSpPr>
        <p:sp>
          <p:nvSpPr>
            <p:cNvPr id="26" name="Text Placeholder 37"/>
            <p:cNvSpPr txBox="1">
              <a:spLocks/>
            </p:cNvSpPr>
            <p:nvPr/>
          </p:nvSpPr>
          <p:spPr bwMode="auto">
            <a:xfrm>
              <a:off x="2977850" y="1080282"/>
              <a:ext cx="5764513" cy="1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2pPr>
              <a:lvl3pPr marL="228600" indent="-228600" algn="l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3pPr>
              <a:lvl4pPr marL="400050" indent="-171450" algn="l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微軟正黑體" pitchFamily="34" charset="-120"/>
                </a:defRPr>
              </a:lvl9pPr>
            </a:lstStyle>
            <a:p>
              <a:pPr defTabSz="1219140" eaLnBrk="1" hangingPunct="1">
                <a:lnSpc>
                  <a:spcPct val="95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2000" b="1" dirty="0">
                  <a:latin typeface="+mn-lt"/>
                  <a:cs typeface="Calibri" panose="020F0502020204030204" pitchFamily="34" charset="0"/>
                </a:rPr>
                <a:t>Datanode</a:t>
              </a:r>
            </a:p>
          </p:txBody>
        </p:sp>
        <p:sp>
          <p:nvSpPr>
            <p:cNvPr id="27" name="Text Placeholder 254"/>
            <p:cNvSpPr txBox="1">
              <a:spLocks/>
            </p:cNvSpPr>
            <p:nvPr/>
          </p:nvSpPr>
          <p:spPr bwMode="black">
            <a:xfrm>
              <a:off x="2771775" y="1290511"/>
              <a:ext cx="6076011" cy="738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28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00050" indent="-1714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Storing the contents and metadata of blocks</a:t>
              </a:r>
            </a:p>
            <a:p>
              <a:pPr marL="742950" lvl="1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checksums and </a:t>
              </a:r>
              <a:r>
                <a:rPr kumimoji="0" lang="en-US" altLang="zh-TW" sz="1600" i="1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generation stamp.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Replication management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kumimoji="0" lang="en-US" altLang="zh-TW" sz="1600" dirty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</a:rPr>
                <a:t>Executing cloud 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56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HDFS (Reading data)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03" y="777745"/>
            <a:ext cx="9022077" cy="48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HDFS (Writing data)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7" y="995112"/>
            <a:ext cx="10013756" cy="52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5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HDFS (Writing data)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2" y="915985"/>
            <a:ext cx="7876324" cy="54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2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1">
            <a:extLst>
              <a:ext uri="{FF2B5EF4-FFF2-40B4-BE49-F238E27FC236}">
                <a16:creationId xmlns:a16="http://schemas.microsoft.com/office/drawing/2014/main" id="{5F12A5C8-1BEC-40A5-9268-E389E3061C30}"/>
              </a:ext>
            </a:extLst>
          </p:cNvPr>
          <p:cNvSpPr txBox="1">
            <a:spLocks/>
          </p:cNvSpPr>
          <p:nvPr/>
        </p:nvSpPr>
        <p:spPr>
          <a:xfrm>
            <a:off x="609600" y="275112"/>
            <a:ext cx="109728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TW" sz="3200" dirty="0"/>
              <a:t>HDFS File Composition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88" y="915985"/>
            <a:ext cx="6802423" cy="53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59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 - Clou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AOL_2020</Template>
  <TotalTime>4372</TotalTime>
  <Words>3359</Words>
  <Application>Microsoft Office PowerPoint</Application>
  <PresentationFormat>寬螢幕</PresentationFormat>
  <Paragraphs>412</Paragraphs>
  <Slides>33</Slides>
  <Notes>29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50" baseType="lpstr">
      <vt:lpstr>等线</vt:lpstr>
      <vt:lpstr>Microsoft JhengHei Light</vt:lpstr>
      <vt:lpstr>Noto Sans CJK TC</vt:lpstr>
      <vt:lpstr>Poppins Medium</vt:lpstr>
      <vt:lpstr>微軟正黑體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Times New Roman</vt:lpstr>
      <vt:lpstr>Verdana</vt:lpstr>
      <vt:lpstr>Wingdings</vt:lpstr>
      <vt:lpstr>Template 2 - Cloud</vt:lpstr>
      <vt:lpstr>Visio</vt:lpstr>
      <vt:lpstr>Cloud Storage for IoT Data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QoS-Aware Cloud Data Placement</vt:lpstr>
      <vt:lpstr>Problem Definition</vt:lpstr>
      <vt:lpstr>Example</vt:lpstr>
      <vt:lpstr>Example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References</vt:lpstr>
      <vt:lpstr>Reference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Tony.Fu</dc:creator>
  <cp:lastModifiedBy>xyz1099</cp:lastModifiedBy>
  <cp:revision>301</cp:revision>
  <dcterms:created xsi:type="dcterms:W3CDTF">2020-11-28T15:18:05Z</dcterms:created>
  <dcterms:modified xsi:type="dcterms:W3CDTF">2023-02-21T12:37:47Z</dcterms:modified>
</cp:coreProperties>
</file>